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Barlow Condensed"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Open Sans" panose="020B0604020202020204" charset="0"/>
      <p:regular r:id="rId49"/>
      <p:bold r:id="rId50"/>
      <p:italic r:id="rId51"/>
      <p:boldItalic r:id="rId52"/>
    </p:embeddedFont>
    <p:embeddedFont>
      <p:font typeface="PT Sans Narrow"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musea@tcnj.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2e82aaa5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42e82aaa5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6da6915bf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6da6915bf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63fc9bf4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063fc9bf4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6da6915bf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6da6915bf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063fc9bf4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063fc9bf4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063fc9bf4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063fc9bf4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63fc9bf4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63fc9bf4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63fc9bf4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63fc9bf4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2e82aaa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2e82aaa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30a44769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30a44769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2e82aaa5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2e82aaa5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63fc9bf4c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63fc9bf4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30a44769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30a44769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Bonner Director - Althia Muse - </a:t>
            </a:r>
            <a:r>
              <a:rPr lang="en" u="sng">
                <a:solidFill>
                  <a:schemeClr val="hlink"/>
                </a:solidFill>
                <a:hlinkClick r:id="rId3"/>
              </a:rPr>
              <a:t>musea@tcnj.edu</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063fc9bf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063fc9bf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063fc9bf4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063fc9bf4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063fc9bf4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063fc9bf4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db784dc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db784dc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63fc9bf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63fc9bf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063fc9bf4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063fc9bf4c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063fc9bf4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063fc9bf4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063fc9bf4c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063fc9bf4c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8946dc5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8946dc5c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63fc9bf4c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063fc9bf4c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063fc9bf4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063fc9bf4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063fc9bf4c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063fc9bf4c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063fc9bf4c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063fc9bf4c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063fc9bf4c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063fc9bf4c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063fc9bf4c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063fc9bf4c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42e82aaa5b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42e82aaa5b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6da6915bf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6da6915bf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3c4645c4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3c4645c4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63fc9bf4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63fc9bf4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063fc9bf4c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063fc9bf4c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d93bfbb2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5d93bfbb2e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63fc9bf4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63fc9bf4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63fc9bf4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063fc9bf4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063fc9bf4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063fc9bf4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Font typeface="Palatino"/>
              <a:buNone/>
              <a:defRPr sz="5400">
                <a:latin typeface="Palatino"/>
                <a:ea typeface="Palatino"/>
                <a:cs typeface="Palatino"/>
                <a:sym typeface="Palatino"/>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Font typeface="Arial"/>
              <a:buNone/>
              <a:defRPr sz="2400">
                <a:latin typeface="Arial"/>
                <a:ea typeface="Arial"/>
                <a:cs typeface="Arial"/>
                <a:sym typeface="Aria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Font typeface="Palatino"/>
              <a:buNone/>
              <a:defRPr sz="4800">
                <a:latin typeface="Palatino"/>
                <a:ea typeface="Palatino"/>
                <a:cs typeface="Palatino"/>
                <a:sym typeface="Palatino"/>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alatino"/>
              <a:buNone/>
              <a:defRPr>
                <a:latin typeface="Palatino"/>
                <a:ea typeface="Palatino"/>
                <a:cs typeface="Palatino"/>
                <a:sym typeface="Palatin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Google Shape;73;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alatino"/>
              <a:buNone/>
              <a:defRPr>
                <a:latin typeface="Palatino"/>
                <a:ea typeface="Palatino"/>
                <a:cs typeface="Palatino"/>
                <a:sym typeface="Palatin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alatino"/>
              <a:buNone/>
              <a:defRPr>
                <a:latin typeface="Palatino"/>
                <a:ea typeface="Palatino"/>
                <a:cs typeface="Palatino"/>
                <a:sym typeface="Palatin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Font typeface="Palatino"/>
              <a:buNone/>
              <a:defRPr sz="2400">
                <a:latin typeface="Palatino"/>
                <a:ea typeface="Palatino"/>
                <a:cs typeface="Palatino"/>
                <a:sym typeface="Palatin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Font typeface="Arial"/>
              <a:buChar char="●"/>
              <a:defRPr sz="1200">
                <a:latin typeface="Arial"/>
                <a:ea typeface="Arial"/>
                <a:cs typeface="Arial"/>
                <a:sym typeface="Arial"/>
              </a:defRPr>
            </a:lvl1pPr>
            <a:lvl2pPr marL="914400" lvl="1" indent="-304800" rtl="0">
              <a:spcBef>
                <a:spcPts val="0"/>
              </a:spcBef>
              <a:spcAft>
                <a:spcPts val="0"/>
              </a:spcAft>
              <a:buSzPts val="1200"/>
              <a:buFont typeface="Arial"/>
              <a:buChar char="○"/>
              <a:defRPr sz="1200">
                <a:latin typeface="Arial"/>
                <a:ea typeface="Arial"/>
                <a:cs typeface="Arial"/>
                <a:sym typeface="Arial"/>
              </a:defRPr>
            </a:lvl2pPr>
            <a:lvl3pPr marL="1371600" lvl="2" indent="-304800" rtl="0">
              <a:spcBef>
                <a:spcPts val="0"/>
              </a:spcBef>
              <a:spcAft>
                <a:spcPts val="0"/>
              </a:spcAft>
              <a:buSzPts val="1200"/>
              <a:buFont typeface="Arial"/>
              <a:buChar char="■"/>
              <a:defRPr sz="1200">
                <a:latin typeface="Arial"/>
                <a:ea typeface="Arial"/>
                <a:cs typeface="Arial"/>
                <a:sym typeface="Arial"/>
              </a:defRPr>
            </a:lvl3pPr>
            <a:lvl4pPr marL="1828800" lvl="3" indent="-304800" rtl="0">
              <a:spcBef>
                <a:spcPts val="0"/>
              </a:spcBef>
              <a:spcAft>
                <a:spcPts val="0"/>
              </a:spcAft>
              <a:buSzPts val="1200"/>
              <a:buFont typeface="Arial"/>
              <a:buChar char="●"/>
              <a:defRPr sz="1200">
                <a:latin typeface="Arial"/>
                <a:ea typeface="Arial"/>
                <a:cs typeface="Arial"/>
                <a:sym typeface="Arial"/>
              </a:defRPr>
            </a:lvl4pPr>
            <a:lvl5pPr marL="2286000" lvl="4" indent="-304800" rtl="0">
              <a:spcBef>
                <a:spcPts val="0"/>
              </a:spcBef>
              <a:spcAft>
                <a:spcPts val="0"/>
              </a:spcAft>
              <a:buSzPts val="1200"/>
              <a:buFont typeface="Arial"/>
              <a:buChar char="○"/>
              <a:defRPr sz="1200">
                <a:latin typeface="Arial"/>
                <a:ea typeface="Arial"/>
                <a:cs typeface="Arial"/>
                <a:sym typeface="Arial"/>
              </a:defRPr>
            </a:lvl5pPr>
            <a:lvl6pPr marL="2743200" lvl="5" indent="-304800" rtl="0">
              <a:spcBef>
                <a:spcPts val="0"/>
              </a:spcBef>
              <a:spcAft>
                <a:spcPts val="0"/>
              </a:spcAft>
              <a:buSzPts val="1200"/>
              <a:buFont typeface="Arial"/>
              <a:buChar char="■"/>
              <a:defRPr sz="1200">
                <a:latin typeface="Arial"/>
                <a:ea typeface="Arial"/>
                <a:cs typeface="Arial"/>
                <a:sym typeface="Arial"/>
              </a:defRPr>
            </a:lvl6pPr>
            <a:lvl7pPr marL="3200400" lvl="6" indent="-304800" rtl="0">
              <a:spcBef>
                <a:spcPts val="0"/>
              </a:spcBef>
              <a:spcAft>
                <a:spcPts val="0"/>
              </a:spcAft>
              <a:buSzPts val="1200"/>
              <a:buFont typeface="Arial"/>
              <a:buChar char="●"/>
              <a:defRPr sz="1200">
                <a:latin typeface="Arial"/>
                <a:ea typeface="Arial"/>
                <a:cs typeface="Arial"/>
                <a:sym typeface="Arial"/>
              </a:defRPr>
            </a:lvl7pPr>
            <a:lvl8pPr marL="3657600" lvl="7" indent="-304800" rtl="0">
              <a:spcBef>
                <a:spcPts val="0"/>
              </a:spcBef>
              <a:spcAft>
                <a:spcPts val="0"/>
              </a:spcAft>
              <a:buSzPts val="1200"/>
              <a:buFont typeface="Arial"/>
              <a:buChar char="○"/>
              <a:defRPr sz="1200">
                <a:latin typeface="Arial"/>
                <a:ea typeface="Arial"/>
                <a:cs typeface="Arial"/>
                <a:sym typeface="Arial"/>
              </a:defRPr>
            </a:lvl8pPr>
            <a:lvl9pPr marL="4114800" lvl="8" indent="-304800" rtl="0">
              <a:spcBef>
                <a:spcPts val="0"/>
              </a:spcBef>
              <a:spcAft>
                <a:spcPts val="0"/>
              </a:spcAft>
              <a:buSzPts val="1200"/>
              <a:buFont typeface="Arial"/>
              <a:buChar char="■"/>
              <a:defRPr sz="1200">
                <a:latin typeface="Arial"/>
                <a:ea typeface="Arial"/>
                <a:cs typeface="Arial"/>
                <a:sym typeface="Arial"/>
              </a:defRPr>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5400"/>
              <a:buFont typeface="Palatino"/>
              <a:buNone/>
              <a:defRPr sz="5400" b="0">
                <a:solidFill>
                  <a:schemeClr val="dk2"/>
                </a:solidFill>
                <a:latin typeface="Palatino"/>
                <a:ea typeface="Palatino"/>
                <a:cs typeface="Palatino"/>
                <a:sym typeface="Palatino"/>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Palatino"/>
              <a:buNone/>
              <a:defRPr sz="4200">
                <a:latin typeface="Palatino"/>
                <a:ea typeface="Palatino"/>
                <a:cs typeface="Palatino"/>
                <a:sym typeface="Palatino"/>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 name="Google Shape;94;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Arial"/>
              <a:buNone/>
              <a:defRPr sz="2100">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Font typeface="Arial"/>
              <a:buChar char="●"/>
              <a:defRPr>
                <a:solidFill>
                  <a:schemeClr val="lt1"/>
                </a:solidFill>
                <a:latin typeface="Arial"/>
                <a:ea typeface="Arial"/>
                <a:cs typeface="Arial"/>
                <a:sym typeface="Arial"/>
              </a:defRPr>
            </a:lvl1pPr>
            <a:lvl2pPr marL="914400" lvl="1"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2pPr>
            <a:lvl3pPr marL="1371600" lvl="2"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3pPr>
            <a:lvl4pPr marL="1828800" lvl="3"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4pPr>
            <a:lvl5pPr marL="2286000" lvl="4"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5pPr>
            <a:lvl6pPr marL="2743200" lvl="5"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6pPr>
            <a:lvl7pPr marL="3200400" lvl="6"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7pPr>
            <a:lvl8pPr marL="3657600" lvl="7"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8pPr>
            <a:lvl9pPr marL="4114800" lvl="8" indent="-317500" rtl="0">
              <a:spcBef>
                <a:spcPts val="0"/>
              </a:spcBef>
              <a:spcAft>
                <a:spcPts val="0"/>
              </a:spcAft>
              <a:buClr>
                <a:schemeClr val="lt1"/>
              </a:buClr>
              <a:buSzPts val="1400"/>
              <a:buFont typeface="Arial"/>
              <a:buChar char="■"/>
              <a:defRPr>
                <a:solidFill>
                  <a:schemeClr val="lt1"/>
                </a:solidFill>
                <a:latin typeface="Arial"/>
                <a:ea typeface="Arial"/>
                <a:cs typeface="Arial"/>
                <a:sym typeface="Arial"/>
              </a:defRPr>
            </a:lvl9pPr>
          </a:lstStyle>
          <a:p>
            <a:endParaRPr/>
          </a:p>
        </p:txBody>
      </p:sp>
      <p:sp>
        <p:nvSpPr>
          <p:cNvPr id="96" name="Google Shape;9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9" name="Google Shape;9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3"/>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3"/>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03" name="Google Shape;103;p23"/>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4" name="Google Shape;10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600"/>
              <a:buFont typeface="Palatino"/>
              <a:buNone/>
              <a:defRPr sz="3600" b="1">
                <a:solidFill>
                  <a:schemeClr val="accent1"/>
                </a:solidFill>
                <a:latin typeface="Palatino"/>
                <a:ea typeface="Palatino"/>
                <a:cs typeface="Palatino"/>
                <a:sym typeface="Palatino"/>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drive.google.com/open?id=1EMwt76uiiTdGEHlfBe-IlPO_NAux2Q7o" TargetMode="External"/><Relationship Id="rId13" Type="http://schemas.openxmlformats.org/officeDocument/2006/relationships/hyperlink" Target="https://drive.google.com/open?id=1ZpObaKJrrQmOMzOtWVtsLfu6cV0HQLhJ" TargetMode="External"/><Relationship Id="rId3" Type="http://schemas.openxmlformats.org/officeDocument/2006/relationships/hyperlink" Target="https://celr.tcnj.edu/cel/community-engagement/" TargetMode="External"/><Relationship Id="rId7" Type="http://schemas.openxmlformats.org/officeDocument/2006/relationships/hyperlink" Target="https://drive.google.com/open?id=1xFhcYvjCiwQZr6tZFd8U9Z3KjEuNhnc8" TargetMode="External"/><Relationship Id="rId12" Type="http://schemas.openxmlformats.org/officeDocument/2006/relationships/hyperlink" Target="https://www.census.gov/quickfacts/NJ" TargetMode="External"/><Relationship Id="rId2" Type="http://schemas.openxmlformats.org/officeDocument/2006/relationships/notesSlide" Target="../notesSlides/notesSlide24.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drive.google.com/open?id=1Nu2Vwv1wBnlLwDUarleDjg_FH2bkliEw" TargetMode="External"/><Relationship Id="rId11" Type="http://schemas.openxmlformats.org/officeDocument/2006/relationships/hyperlink" Target="https://demographics.virginia.edu/DotMap/index.html" TargetMode="External"/><Relationship Id="rId5" Type="http://schemas.openxmlformats.org/officeDocument/2006/relationships/hyperlink" Target="https://drive.google.com/open?id=1kSO0yagzWiTQYb7geOr3SbrycB29F3jT" TargetMode="External"/><Relationship Id="rId15" Type="http://schemas.openxmlformats.org/officeDocument/2006/relationships/hyperlink" Target="https://drive.google.com/open?id=1YgYJp7Dd5FgAud22egiZzPZaXCxYY-jN" TargetMode="External"/><Relationship Id="rId10" Type="http://schemas.openxmlformats.org/officeDocument/2006/relationships/hyperlink" Target="https://www.youtube.com/watch?v=hexnCcTpq38" TargetMode="External"/><Relationship Id="rId4" Type="http://schemas.openxmlformats.org/officeDocument/2006/relationships/hyperlink" Target="https://www.ted.com/talks/chimamanda_ngozi_adichie_the_danger_of_a_single_story" TargetMode="External"/><Relationship Id="rId9" Type="http://schemas.openxmlformats.org/officeDocument/2006/relationships/hyperlink" Target="https://drive.google.com/open?id=1w49qty36MtQAgpL5KSGwv2p0tZR8HtzH" TargetMode="External"/><Relationship Id="rId14" Type="http://schemas.openxmlformats.org/officeDocument/2006/relationships/hyperlink" Target="https://docs.google.com/document/d/1BVZCf7jepBTvEIDYhfMmIArG48AWCa-xwOne8Gk7fvU/edit?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spreadsheets/d/1H7q3juleBJJG59hNFCevHkCtB53Xt1DYwrxgyDCzhA4/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cce.tcnj.edu/cel-institute/first-year-ce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ce.tcnj.edu/cel-institute/advanced-ce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5"/>
          <p:cNvPicPr preferRelativeResize="0"/>
          <p:nvPr/>
        </p:nvPicPr>
        <p:blipFill>
          <a:blip r:embed="rId3">
            <a:alphaModFix/>
          </a:blip>
          <a:stretch>
            <a:fillRect/>
          </a:stretch>
        </p:blipFill>
        <p:spPr>
          <a:xfrm>
            <a:off x="3028888" y="574424"/>
            <a:ext cx="3086225" cy="1048051"/>
          </a:xfrm>
          <a:prstGeom prst="rect">
            <a:avLst/>
          </a:prstGeom>
          <a:noFill/>
          <a:ln>
            <a:noFill/>
          </a:ln>
        </p:spPr>
      </p:pic>
      <p:sp>
        <p:nvSpPr>
          <p:cNvPr id="112" name="Google Shape;112;p25"/>
          <p:cNvSpPr/>
          <p:nvPr/>
        </p:nvSpPr>
        <p:spPr>
          <a:xfrm>
            <a:off x="0" y="4624275"/>
            <a:ext cx="9144000" cy="5193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5"/>
          <p:cNvSpPr txBox="1"/>
          <p:nvPr/>
        </p:nvSpPr>
        <p:spPr>
          <a:xfrm>
            <a:off x="158700" y="1849700"/>
            <a:ext cx="8826600" cy="2531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 sz="4700">
                <a:solidFill>
                  <a:srgbClr val="293F6F"/>
                </a:solidFill>
                <a:latin typeface="Palatino"/>
                <a:ea typeface="Palatino"/>
                <a:cs typeface="Palatino"/>
                <a:sym typeface="Palatino"/>
              </a:rPr>
              <a:t>Community Engaged Learning: </a:t>
            </a:r>
            <a:endParaRPr sz="4700">
              <a:solidFill>
                <a:srgbClr val="293F6F"/>
              </a:solidFill>
              <a:latin typeface="Palatino"/>
              <a:ea typeface="Palatino"/>
              <a:cs typeface="Palatino"/>
              <a:sym typeface="Palatino"/>
            </a:endParaRPr>
          </a:p>
          <a:p>
            <a:pPr marL="0" lvl="0" indent="0" algn="ctr" rtl="0">
              <a:lnSpc>
                <a:spcPct val="115000"/>
              </a:lnSpc>
              <a:spcBef>
                <a:spcPts val="0"/>
              </a:spcBef>
              <a:spcAft>
                <a:spcPts val="0"/>
              </a:spcAft>
              <a:buNone/>
            </a:pPr>
            <a:endParaRPr>
              <a:solidFill>
                <a:srgbClr val="293F6F"/>
              </a:solidFill>
              <a:latin typeface="Palatino"/>
              <a:ea typeface="Palatino"/>
              <a:cs typeface="Palatino"/>
              <a:sym typeface="Palatino"/>
            </a:endParaRPr>
          </a:p>
          <a:p>
            <a:pPr marL="0" lvl="0" indent="0" algn="ctr" rtl="0">
              <a:lnSpc>
                <a:spcPct val="115000"/>
              </a:lnSpc>
              <a:spcBef>
                <a:spcPts val="0"/>
              </a:spcBef>
              <a:spcAft>
                <a:spcPts val="0"/>
              </a:spcAft>
              <a:buNone/>
            </a:pPr>
            <a:r>
              <a:rPr lang="en" sz="4000">
                <a:solidFill>
                  <a:srgbClr val="293F6F"/>
                </a:solidFill>
                <a:latin typeface="Palatino"/>
                <a:ea typeface="Palatino"/>
                <a:cs typeface="Palatino"/>
                <a:sym typeface="Palatino"/>
              </a:rPr>
              <a:t>Understanding Opportunities, Challenges, and Resources</a:t>
            </a:r>
            <a:endParaRPr sz="4000">
              <a:solidFill>
                <a:srgbClr val="293F6F"/>
              </a:solidFill>
              <a:latin typeface="Palatino"/>
              <a:ea typeface="Palatino"/>
              <a:cs typeface="Palatino"/>
              <a:sym typeface="Palatino"/>
            </a:endParaRPr>
          </a:p>
        </p:txBody>
      </p:sp>
      <p:sp>
        <p:nvSpPr>
          <p:cNvPr id="114" name="Google Shape;114;p25"/>
          <p:cNvSpPr/>
          <p:nvPr/>
        </p:nvSpPr>
        <p:spPr>
          <a:xfrm>
            <a:off x="0" y="0"/>
            <a:ext cx="9144000" cy="5193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34"/>
          <p:cNvSpPr/>
          <p:nvPr/>
        </p:nvSpPr>
        <p:spPr>
          <a:xfrm>
            <a:off x="25150" y="-12575"/>
            <a:ext cx="29049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4"/>
          <p:cNvSpPr txBox="1"/>
          <p:nvPr/>
        </p:nvSpPr>
        <p:spPr>
          <a:xfrm>
            <a:off x="106900" y="238950"/>
            <a:ext cx="2741400" cy="461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CEL Connections</a:t>
            </a:r>
            <a:endParaRPr sz="3200">
              <a:solidFill>
                <a:schemeClr val="lt1"/>
              </a:solidFill>
              <a:latin typeface="Palatino"/>
              <a:ea typeface="Palatino"/>
              <a:cs typeface="Palatino"/>
              <a:sym typeface="Palatino"/>
            </a:endParaRPr>
          </a:p>
          <a:p>
            <a:pPr marL="0" lvl="0" indent="0" algn="l" rtl="0">
              <a:spcBef>
                <a:spcPts val="0"/>
              </a:spcBef>
              <a:spcAft>
                <a:spcPts val="0"/>
              </a:spcAft>
              <a:buNone/>
            </a:pPr>
            <a:endParaRPr sz="3200" i="1" u="sng">
              <a:solidFill>
                <a:schemeClr val="lt1"/>
              </a:solidFill>
              <a:latin typeface="Palatino"/>
              <a:ea typeface="Palatino"/>
              <a:cs typeface="Palatino"/>
              <a:sym typeface="Palatino"/>
            </a:endParaRPr>
          </a:p>
          <a:p>
            <a:pPr marL="0" lvl="0" indent="0" algn="ctr" rtl="0">
              <a:spcBef>
                <a:spcPts val="0"/>
              </a:spcBef>
              <a:spcAft>
                <a:spcPts val="0"/>
              </a:spcAft>
              <a:buNone/>
            </a:pPr>
            <a:r>
              <a:rPr lang="en" sz="3200" i="1">
                <a:solidFill>
                  <a:schemeClr val="lt1"/>
                </a:solidFill>
                <a:latin typeface="Palatino"/>
                <a:ea typeface="Palatino"/>
                <a:cs typeface="Palatino"/>
                <a:sym typeface="Palatino"/>
              </a:rPr>
              <a:t>We Are TCNJ: A Strategy for Inclusive Excellence</a:t>
            </a:r>
            <a:endParaRPr sz="3200" i="1">
              <a:solidFill>
                <a:schemeClr val="lt1"/>
              </a:solidFill>
              <a:latin typeface="Calibri"/>
              <a:ea typeface="Calibri"/>
              <a:cs typeface="Calibri"/>
              <a:sym typeface="Calibri"/>
            </a:endParaRPr>
          </a:p>
        </p:txBody>
      </p:sp>
      <p:sp>
        <p:nvSpPr>
          <p:cNvPr id="193" name="Google Shape;193;p34"/>
          <p:cNvSpPr txBox="1">
            <a:spLocks noGrp="1"/>
          </p:cNvSpPr>
          <p:nvPr>
            <p:ph type="body" idx="1"/>
          </p:nvPr>
        </p:nvSpPr>
        <p:spPr>
          <a:xfrm>
            <a:off x="2930050" y="163475"/>
            <a:ext cx="6086700" cy="4892100"/>
          </a:xfrm>
          <a:prstGeom prst="rect">
            <a:avLst/>
          </a:prstGeom>
        </p:spPr>
        <p:txBody>
          <a:bodyPr spcFirstLastPara="1" wrap="square" lIns="91425" tIns="91425" rIns="91425" bIns="91425" anchor="ctr" anchorCtr="0">
            <a:noAutofit/>
          </a:bodyPr>
          <a:lstStyle/>
          <a:p>
            <a:pPr marL="457200" lvl="0" indent="-311150" algn="l" rtl="0">
              <a:spcBef>
                <a:spcPts val="0"/>
              </a:spcBef>
              <a:spcAft>
                <a:spcPts val="0"/>
              </a:spcAft>
              <a:buClr>
                <a:srgbClr val="293F6F"/>
              </a:buClr>
              <a:buSzPts val="1300"/>
              <a:buChar char="●"/>
            </a:pPr>
            <a:r>
              <a:rPr lang="en" sz="1300" b="1">
                <a:solidFill>
                  <a:srgbClr val="293F6F"/>
                </a:solidFill>
              </a:rPr>
              <a:t>Strategy 1 (Access and Success): Increase the diversity and inclusion of students, staff, and faculty, and cultivate diverse community partnerships.</a:t>
            </a:r>
            <a:endParaRPr sz="1300" b="1">
              <a:solidFill>
                <a:srgbClr val="293F6F"/>
              </a:solidFill>
            </a:endParaRPr>
          </a:p>
          <a:p>
            <a:pPr marL="0" lvl="0" indent="0" algn="l" rtl="0">
              <a:spcBef>
                <a:spcPts val="0"/>
              </a:spcBef>
              <a:spcAft>
                <a:spcPts val="0"/>
              </a:spcAft>
              <a:buNone/>
            </a:pPr>
            <a:endParaRPr sz="700" b="1">
              <a:solidFill>
                <a:srgbClr val="293F6F"/>
              </a:solidFill>
            </a:endParaRPr>
          </a:p>
          <a:p>
            <a:pPr marL="914400" lvl="1" indent="-298450" algn="l" rtl="0">
              <a:spcBef>
                <a:spcPts val="0"/>
              </a:spcBef>
              <a:spcAft>
                <a:spcPts val="0"/>
              </a:spcAft>
              <a:buClr>
                <a:srgbClr val="293F6F"/>
              </a:buClr>
              <a:buSzPts val="1100"/>
              <a:buChar char="○"/>
            </a:pPr>
            <a:r>
              <a:rPr lang="en" sz="1100" i="1">
                <a:solidFill>
                  <a:srgbClr val="293F6F"/>
                </a:solidFill>
              </a:rPr>
              <a:t>Goal 4: By 2027, formalize our commitment to community engagement by identifying and aligning the needs of diverse communities with appropriate college resources.</a:t>
            </a:r>
            <a:endParaRPr sz="1100" i="1">
              <a:solidFill>
                <a:srgbClr val="293F6F"/>
              </a:solidFill>
            </a:endParaRPr>
          </a:p>
          <a:p>
            <a:pPr marL="0" lvl="0" indent="0" algn="l" rtl="0">
              <a:spcBef>
                <a:spcPts val="0"/>
              </a:spcBef>
              <a:spcAft>
                <a:spcPts val="0"/>
              </a:spcAft>
              <a:buNone/>
            </a:pPr>
            <a:endParaRPr sz="1700" b="1">
              <a:solidFill>
                <a:srgbClr val="293F6F"/>
              </a:solidFill>
            </a:endParaRPr>
          </a:p>
          <a:p>
            <a:pPr marL="457200" lvl="0" indent="-311150" algn="l" rtl="0">
              <a:spcBef>
                <a:spcPts val="0"/>
              </a:spcBef>
              <a:spcAft>
                <a:spcPts val="0"/>
              </a:spcAft>
              <a:buClr>
                <a:srgbClr val="293F6F"/>
              </a:buClr>
              <a:buSzPts val="1300"/>
              <a:buChar char="●"/>
            </a:pPr>
            <a:r>
              <a:rPr lang="en" sz="1300" b="1">
                <a:solidFill>
                  <a:srgbClr val="293F6F"/>
                </a:solidFill>
              </a:rPr>
              <a:t>Strategy 2 (Inclusive Campus Climate): Create and sustain an inclusive and equitable campus environment.</a:t>
            </a:r>
            <a:endParaRPr sz="1300" b="1">
              <a:solidFill>
                <a:srgbClr val="293F6F"/>
              </a:solidFill>
            </a:endParaRPr>
          </a:p>
          <a:p>
            <a:pPr marL="457200" lvl="0" indent="0" algn="l" rtl="0">
              <a:spcBef>
                <a:spcPts val="0"/>
              </a:spcBef>
              <a:spcAft>
                <a:spcPts val="0"/>
              </a:spcAft>
              <a:buNone/>
            </a:pPr>
            <a:endParaRPr sz="600" b="1">
              <a:solidFill>
                <a:srgbClr val="293F6F"/>
              </a:solidFill>
            </a:endParaRPr>
          </a:p>
          <a:p>
            <a:pPr marL="914400" lvl="1" indent="-298450" algn="l" rtl="0">
              <a:spcBef>
                <a:spcPts val="0"/>
              </a:spcBef>
              <a:spcAft>
                <a:spcPts val="0"/>
              </a:spcAft>
              <a:buClr>
                <a:srgbClr val="293F6F"/>
              </a:buClr>
              <a:buSzPts val="1100"/>
              <a:buChar char="○"/>
            </a:pPr>
            <a:r>
              <a:rPr lang="en" sz="1100" i="1">
                <a:solidFill>
                  <a:srgbClr val="293F6F"/>
                </a:solidFill>
              </a:rPr>
              <a:t>Goal 2: By 2024, increase awareness of, exposure to, and recognition of DEIJ values, initiatives, and achievements.</a:t>
            </a:r>
            <a:endParaRPr sz="1100" i="1">
              <a:solidFill>
                <a:srgbClr val="293F6F"/>
              </a:solidFill>
            </a:endParaRPr>
          </a:p>
          <a:p>
            <a:pPr marL="914400" lvl="1" indent="-298450" algn="l" rtl="0">
              <a:spcBef>
                <a:spcPts val="0"/>
              </a:spcBef>
              <a:spcAft>
                <a:spcPts val="0"/>
              </a:spcAft>
              <a:buClr>
                <a:srgbClr val="293F6F"/>
              </a:buClr>
              <a:buSzPts val="1100"/>
              <a:buChar char="○"/>
            </a:pPr>
            <a:r>
              <a:rPr lang="en" sz="1100" i="1">
                <a:solidFill>
                  <a:srgbClr val="293F6F"/>
                </a:solidFill>
              </a:rPr>
              <a:t>Goal 3: By 2025, become a role model for higher education expertise, leadership, and action in diversity, equity, inclusion, and social justice.</a:t>
            </a:r>
            <a:endParaRPr sz="1100" i="1">
              <a:solidFill>
                <a:srgbClr val="293F6F"/>
              </a:solidFill>
            </a:endParaRPr>
          </a:p>
          <a:p>
            <a:pPr marL="457200" lvl="0" indent="0" algn="l" rtl="0">
              <a:spcBef>
                <a:spcPts val="0"/>
              </a:spcBef>
              <a:spcAft>
                <a:spcPts val="0"/>
              </a:spcAft>
              <a:buNone/>
            </a:pPr>
            <a:endParaRPr sz="1700" b="1">
              <a:solidFill>
                <a:srgbClr val="293F6F"/>
              </a:solidFill>
            </a:endParaRPr>
          </a:p>
          <a:p>
            <a:pPr marL="457200" lvl="0" indent="-311150" algn="l" rtl="0">
              <a:spcBef>
                <a:spcPts val="0"/>
              </a:spcBef>
              <a:spcAft>
                <a:spcPts val="0"/>
              </a:spcAft>
              <a:buClr>
                <a:srgbClr val="293F6F"/>
              </a:buClr>
              <a:buSzPts val="1300"/>
              <a:buChar char="●"/>
            </a:pPr>
            <a:r>
              <a:rPr lang="en" sz="1300" b="1">
                <a:solidFill>
                  <a:srgbClr val="293F6F"/>
                </a:solidFill>
              </a:rPr>
              <a:t>Strategy 3 (Policy): Enhance campus-wide diversity, equity, and inclusion accountability, effectiveness, and collaboration.</a:t>
            </a:r>
            <a:endParaRPr sz="1200" i="1">
              <a:solidFill>
                <a:srgbClr val="293F6F"/>
              </a:solidFill>
            </a:endParaRPr>
          </a:p>
        </p:txBody>
      </p:sp>
      <p:sp>
        <p:nvSpPr>
          <p:cNvPr id="194" name="Google Shape;194;p34"/>
          <p:cNvSpPr/>
          <p:nvPr/>
        </p:nvSpPr>
        <p:spPr>
          <a:xfrm>
            <a:off x="3521225" y="1471375"/>
            <a:ext cx="5181300" cy="754800"/>
          </a:xfrm>
          <a:prstGeom prst="flowChartAlternateProcess">
            <a:avLst/>
          </a:prstGeom>
          <a:noFill/>
          <a:ln w="28575"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4"/>
          <p:cNvSpPr/>
          <p:nvPr/>
        </p:nvSpPr>
        <p:spPr>
          <a:xfrm>
            <a:off x="3521225" y="2879850"/>
            <a:ext cx="5357400" cy="955800"/>
          </a:xfrm>
          <a:prstGeom prst="flowChartAlternateProcess">
            <a:avLst/>
          </a:prstGeom>
          <a:noFill/>
          <a:ln w="28575"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p:nvPr/>
        </p:nvSpPr>
        <p:spPr>
          <a:xfrm>
            <a:off x="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837240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txBox="1"/>
          <p:nvPr/>
        </p:nvSpPr>
        <p:spPr>
          <a:xfrm>
            <a:off x="870600" y="543600"/>
            <a:ext cx="7402800" cy="40563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AACU</a:t>
            </a:r>
            <a:endParaRPr sz="7200">
              <a:solidFill>
                <a:srgbClr val="293F6F"/>
              </a:solidFill>
              <a:latin typeface="Palatino"/>
              <a:ea typeface="Palatino"/>
              <a:cs typeface="Palatino"/>
              <a:sym typeface="Palatino"/>
            </a:endParaRPr>
          </a:p>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High Impact Practices</a:t>
            </a:r>
            <a:endParaRPr sz="7200">
              <a:solidFill>
                <a:srgbClr val="293F6F"/>
              </a:solidFill>
              <a:latin typeface="Palatino"/>
              <a:ea typeface="Palatino"/>
              <a:cs typeface="Palatino"/>
              <a:sym typeface="Palatin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6"/>
          <p:cNvSpPr/>
          <p:nvPr/>
        </p:nvSpPr>
        <p:spPr>
          <a:xfrm>
            <a:off x="25150" y="-12575"/>
            <a:ext cx="29049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6"/>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High Impact Practices</a:t>
            </a:r>
            <a:endParaRPr sz="3200" i="1">
              <a:solidFill>
                <a:schemeClr val="lt1"/>
              </a:solidFill>
              <a:latin typeface="Calibri"/>
              <a:ea typeface="Calibri"/>
              <a:cs typeface="Calibri"/>
              <a:sym typeface="Calibri"/>
            </a:endParaRPr>
          </a:p>
        </p:txBody>
      </p:sp>
      <p:sp>
        <p:nvSpPr>
          <p:cNvPr id="209" name="Google Shape;209;p36"/>
          <p:cNvSpPr txBox="1">
            <a:spLocks noGrp="1"/>
          </p:cNvSpPr>
          <p:nvPr>
            <p:ph type="body" idx="1"/>
          </p:nvPr>
        </p:nvSpPr>
        <p:spPr>
          <a:xfrm>
            <a:off x="3081075" y="163475"/>
            <a:ext cx="5948400" cy="4892100"/>
          </a:xfrm>
          <a:prstGeom prst="rect">
            <a:avLst/>
          </a:prstGeom>
        </p:spPr>
        <p:txBody>
          <a:bodyPr spcFirstLastPara="1" wrap="square" lIns="91425" tIns="91425" rIns="91425" bIns="91425" anchor="ctr" anchorCtr="0">
            <a:noAutofit/>
          </a:bodyPr>
          <a:lstStyle/>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Capstone Courses and Projects</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Collaborative Assignments and Projects</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Common Intellectual Experiences</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Diversity/Global Learning</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ePortfolios</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First-Year Seminars and Experiences</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Internships</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Learning Communities</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Service Learning, Community-Based Learning</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Undergraduate Research</a:t>
            </a:r>
            <a:endParaRPr sz="1900" b="1">
              <a:solidFill>
                <a:srgbClr val="293F6F"/>
              </a:solidFill>
              <a:latin typeface="Palatino"/>
              <a:ea typeface="Palatino"/>
              <a:cs typeface="Palatino"/>
              <a:sym typeface="Palatino"/>
            </a:endParaRPr>
          </a:p>
          <a:p>
            <a:pPr marL="457200" lvl="0" indent="-349250" algn="l" rtl="0">
              <a:spcBef>
                <a:spcPts val="0"/>
              </a:spcBef>
              <a:spcAft>
                <a:spcPts val="0"/>
              </a:spcAft>
              <a:buClr>
                <a:srgbClr val="293F6F"/>
              </a:buClr>
              <a:buSzPts val="1900"/>
              <a:buFont typeface="Palatino"/>
              <a:buChar char="●"/>
            </a:pPr>
            <a:r>
              <a:rPr lang="en" sz="1900" b="1">
                <a:solidFill>
                  <a:srgbClr val="293F6F"/>
                </a:solidFill>
                <a:latin typeface="Palatino"/>
                <a:ea typeface="Palatino"/>
                <a:cs typeface="Palatino"/>
                <a:sym typeface="Palatino"/>
              </a:rPr>
              <a:t>Writing-Intensive Courses</a:t>
            </a:r>
            <a:endParaRPr sz="1900" b="1">
              <a:solidFill>
                <a:srgbClr val="293F6F"/>
              </a:solidFill>
              <a:latin typeface="Palatino"/>
              <a:ea typeface="Palatino"/>
              <a:cs typeface="Palatino"/>
              <a:sym typeface="Palatino"/>
            </a:endParaRPr>
          </a:p>
        </p:txBody>
      </p:sp>
      <p:sp>
        <p:nvSpPr>
          <p:cNvPr id="210" name="Google Shape;210;p36"/>
          <p:cNvSpPr/>
          <p:nvPr/>
        </p:nvSpPr>
        <p:spPr>
          <a:xfrm>
            <a:off x="3081075" y="3439825"/>
            <a:ext cx="5948400" cy="357000"/>
          </a:xfrm>
          <a:prstGeom prst="flowChartAlternateProcess">
            <a:avLst/>
          </a:prstGeom>
          <a:noFill/>
          <a:ln w="38100"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37"/>
          <p:cNvSpPr/>
          <p:nvPr/>
        </p:nvSpPr>
        <p:spPr>
          <a:xfrm>
            <a:off x="25150" y="-12575"/>
            <a:ext cx="29049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7"/>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High Impact Practices</a:t>
            </a:r>
            <a:endParaRPr sz="3200" i="1">
              <a:solidFill>
                <a:schemeClr val="lt1"/>
              </a:solidFill>
              <a:latin typeface="Calibri"/>
              <a:ea typeface="Calibri"/>
              <a:cs typeface="Calibri"/>
              <a:sym typeface="Calibri"/>
            </a:endParaRPr>
          </a:p>
        </p:txBody>
      </p:sp>
      <p:sp>
        <p:nvSpPr>
          <p:cNvPr id="217" name="Google Shape;217;p37"/>
          <p:cNvSpPr txBox="1">
            <a:spLocks noGrp="1"/>
          </p:cNvSpPr>
          <p:nvPr>
            <p:ph type="body" idx="1"/>
          </p:nvPr>
        </p:nvSpPr>
        <p:spPr>
          <a:xfrm>
            <a:off x="3081075" y="163475"/>
            <a:ext cx="5948400" cy="48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rgbClr val="293F6F"/>
                </a:solidFill>
                <a:latin typeface="Palatino"/>
                <a:ea typeface="Palatino"/>
                <a:cs typeface="Palatino"/>
                <a:sym typeface="Palatino"/>
              </a:rPr>
              <a:t>Service Learning, Community-Based Learning</a:t>
            </a:r>
            <a:endParaRPr sz="2100" b="1">
              <a:solidFill>
                <a:srgbClr val="293F6F"/>
              </a:solidFill>
              <a:latin typeface="Palatino"/>
              <a:ea typeface="Palatino"/>
              <a:cs typeface="Palatino"/>
              <a:sym typeface="Palatino"/>
            </a:endParaRPr>
          </a:p>
          <a:p>
            <a:pPr marL="0" lvl="0" indent="0" algn="l" rtl="0">
              <a:spcBef>
                <a:spcPts val="0"/>
              </a:spcBef>
              <a:spcAft>
                <a:spcPts val="0"/>
              </a:spcAft>
              <a:buNone/>
            </a:pPr>
            <a:endParaRPr sz="1900" b="1">
              <a:solidFill>
                <a:srgbClr val="293F6F"/>
              </a:solidFill>
            </a:endParaRPr>
          </a:p>
          <a:p>
            <a:pPr marL="0" lvl="0" indent="0" algn="l" rtl="0">
              <a:spcBef>
                <a:spcPts val="0"/>
              </a:spcBef>
              <a:spcAft>
                <a:spcPts val="0"/>
              </a:spcAft>
              <a:buNone/>
            </a:pPr>
            <a:r>
              <a:rPr lang="en" sz="1600" b="1">
                <a:solidFill>
                  <a:srgbClr val="D3A64D"/>
                </a:solidFill>
              </a:rPr>
              <a:t>In these programs, field-based “experiential learning” with community partners is an instructional strategy—and often a required part of the course. The idea is to give students direct experience with issues they are studying in the curriculum and with ongoing efforts to analyze and solve problems in the community. A key element in these programs is the opportunity students have to both apply what they are learning in real-world settings and reflect in a classroom setting on their service experiences. These programs model the idea that giving something back to the community is an important college outcome, and that working with community partners is good preparation for citizenship, work, and life.</a:t>
            </a:r>
            <a:endParaRPr sz="1600" b="1">
              <a:solidFill>
                <a:srgbClr val="D3A64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p:nvPr/>
        </p:nvSpPr>
        <p:spPr>
          <a:xfrm>
            <a:off x="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837240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txBox="1"/>
          <p:nvPr/>
        </p:nvSpPr>
        <p:spPr>
          <a:xfrm>
            <a:off x="870600" y="543600"/>
            <a:ext cx="7402800" cy="40563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Discussion</a:t>
            </a:r>
            <a:endParaRPr sz="7200">
              <a:solidFill>
                <a:srgbClr val="293F6F"/>
              </a:solidFill>
              <a:latin typeface="Palatino"/>
              <a:ea typeface="Palatino"/>
              <a:cs typeface="Palatino"/>
              <a:sym typeface="Palatin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197100" y="34925"/>
            <a:ext cx="8486100" cy="10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293F6F"/>
                </a:solidFill>
                <a:latin typeface="Palatino"/>
                <a:ea typeface="Palatino"/>
                <a:cs typeface="Palatino"/>
                <a:sym typeface="Palatino"/>
              </a:rPr>
              <a:t>Discussion Questions</a:t>
            </a:r>
            <a:endParaRPr sz="4800">
              <a:solidFill>
                <a:srgbClr val="293F6F"/>
              </a:solidFill>
              <a:latin typeface="Palatino"/>
              <a:ea typeface="Palatino"/>
              <a:cs typeface="Palatino"/>
              <a:sym typeface="Palatino"/>
            </a:endParaRPr>
          </a:p>
        </p:txBody>
      </p:sp>
      <p:sp>
        <p:nvSpPr>
          <p:cNvPr id="230" name="Google Shape;230;p39"/>
          <p:cNvSpPr txBox="1">
            <a:spLocks noGrp="1"/>
          </p:cNvSpPr>
          <p:nvPr>
            <p:ph type="body" idx="1"/>
          </p:nvPr>
        </p:nvSpPr>
        <p:spPr>
          <a:xfrm>
            <a:off x="150900" y="875225"/>
            <a:ext cx="8578500" cy="3708900"/>
          </a:xfrm>
          <a:prstGeom prst="rect">
            <a:avLst/>
          </a:prstGeom>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rgbClr val="A67A00"/>
              </a:buClr>
              <a:buSzPts val="2300"/>
              <a:buChar char="●"/>
            </a:pPr>
            <a:r>
              <a:rPr lang="en" sz="2300" b="1" dirty="0">
                <a:solidFill>
                  <a:srgbClr val="A67A00"/>
                </a:solidFill>
              </a:rPr>
              <a:t>Perceived Benefits</a:t>
            </a:r>
            <a:r>
              <a:rPr lang="en" sz="2300" dirty="0">
                <a:solidFill>
                  <a:srgbClr val="A67A00"/>
                </a:solidFill>
              </a:rPr>
              <a:t> </a:t>
            </a:r>
            <a:endParaRPr sz="2300" dirty="0">
              <a:solidFill>
                <a:srgbClr val="A67A00"/>
              </a:solidFill>
            </a:endParaRPr>
          </a:p>
          <a:p>
            <a:pPr marL="914400" lvl="1" indent="-374650" algn="l" rtl="0">
              <a:lnSpc>
                <a:spcPct val="150000"/>
              </a:lnSpc>
              <a:spcBef>
                <a:spcPts val="0"/>
              </a:spcBef>
              <a:spcAft>
                <a:spcPts val="0"/>
              </a:spcAft>
              <a:buClr>
                <a:srgbClr val="A67A00"/>
              </a:buClr>
              <a:buSzPts val="2300"/>
              <a:buChar char="○"/>
            </a:pPr>
            <a:r>
              <a:rPr lang="en" sz="2300" dirty="0">
                <a:solidFill>
                  <a:srgbClr val="A67A00"/>
                </a:solidFill>
              </a:rPr>
              <a:t>How have </a:t>
            </a:r>
            <a:r>
              <a:rPr lang="en-US" sz="2300" dirty="0">
                <a:solidFill>
                  <a:srgbClr val="A67A00"/>
                </a:solidFill>
              </a:rPr>
              <a:t>you</a:t>
            </a:r>
            <a:r>
              <a:rPr lang="en" sz="2300" dirty="0">
                <a:solidFill>
                  <a:srgbClr val="A67A00"/>
                </a:solidFill>
              </a:rPr>
              <a:t> integrated CEL into course?</a:t>
            </a:r>
            <a:endParaRPr sz="2300" dirty="0">
              <a:solidFill>
                <a:srgbClr val="A67A00"/>
              </a:solidFill>
            </a:endParaRPr>
          </a:p>
          <a:p>
            <a:pPr marL="914400" lvl="1" indent="-374650" algn="l" rtl="0">
              <a:lnSpc>
                <a:spcPct val="150000"/>
              </a:lnSpc>
              <a:spcBef>
                <a:spcPts val="0"/>
              </a:spcBef>
              <a:spcAft>
                <a:spcPts val="0"/>
              </a:spcAft>
              <a:buClr>
                <a:srgbClr val="A67A00"/>
              </a:buClr>
              <a:buSzPts val="2300"/>
              <a:buChar char="○"/>
            </a:pPr>
            <a:r>
              <a:rPr lang="en" sz="2300" dirty="0">
                <a:solidFill>
                  <a:srgbClr val="A67A00"/>
                </a:solidFill>
              </a:rPr>
              <a:t>What were benefits (e.g., impact for students, outcomes connected to Disciplinary Standards)?</a:t>
            </a:r>
            <a:endParaRPr sz="2300" dirty="0">
              <a:solidFill>
                <a:srgbClr val="A67A00"/>
              </a:solidFill>
            </a:endParaRPr>
          </a:p>
          <a:p>
            <a:pPr marL="457200" lvl="0" indent="-374650" algn="l" rtl="0">
              <a:lnSpc>
                <a:spcPct val="150000"/>
              </a:lnSpc>
              <a:spcBef>
                <a:spcPts val="0"/>
              </a:spcBef>
              <a:spcAft>
                <a:spcPts val="0"/>
              </a:spcAft>
              <a:buClr>
                <a:srgbClr val="A67A00"/>
              </a:buClr>
              <a:buSzPts val="2300"/>
              <a:buChar char="●"/>
            </a:pPr>
            <a:r>
              <a:rPr lang="en" sz="2300" b="1" dirty="0">
                <a:solidFill>
                  <a:srgbClr val="A67A00"/>
                </a:solidFill>
              </a:rPr>
              <a:t>Challenges &amp; Barriers</a:t>
            </a:r>
            <a:r>
              <a:rPr lang="en" sz="2300" dirty="0">
                <a:solidFill>
                  <a:srgbClr val="A67A00"/>
                </a:solidFill>
              </a:rPr>
              <a:t> you have encountered </a:t>
            </a:r>
            <a:endParaRPr sz="2300" dirty="0">
              <a:solidFill>
                <a:srgbClr val="A67A00"/>
              </a:solidFill>
            </a:endParaRPr>
          </a:p>
          <a:p>
            <a:pPr marL="457200" lvl="0" indent="-374650" algn="l" rtl="0">
              <a:lnSpc>
                <a:spcPct val="150000"/>
              </a:lnSpc>
              <a:spcBef>
                <a:spcPts val="0"/>
              </a:spcBef>
              <a:spcAft>
                <a:spcPts val="0"/>
              </a:spcAft>
              <a:buClr>
                <a:srgbClr val="A67A00"/>
              </a:buClr>
              <a:buSzPts val="2300"/>
              <a:buChar char="●"/>
            </a:pPr>
            <a:r>
              <a:rPr lang="en" sz="2300" b="1" dirty="0">
                <a:solidFill>
                  <a:srgbClr val="A67A00"/>
                </a:solidFill>
              </a:rPr>
              <a:t>Resources</a:t>
            </a:r>
            <a:r>
              <a:rPr lang="en" sz="2300" dirty="0">
                <a:solidFill>
                  <a:srgbClr val="A67A00"/>
                </a:solidFill>
              </a:rPr>
              <a:t> </a:t>
            </a:r>
            <a:endParaRPr sz="2300" dirty="0">
              <a:solidFill>
                <a:srgbClr val="A67A00"/>
              </a:solidFill>
            </a:endParaRPr>
          </a:p>
          <a:p>
            <a:pPr marL="914400" lvl="1" indent="-374650" algn="l" rtl="0">
              <a:lnSpc>
                <a:spcPct val="150000"/>
              </a:lnSpc>
              <a:spcBef>
                <a:spcPts val="0"/>
              </a:spcBef>
              <a:spcAft>
                <a:spcPts val="0"/>
              </a:spcAft>
              <a:buClr>
                <a:srgbClr val="A67A00"/>
              </a:buClr>
              <a:buSzPts val="2300"/>
              <a:buChar char="○"/>
            </a:pPr>
            <a:r>
              <a:rPr lang="en" sz="2300" dirty="0">
                <a:solidFill>
                  <a:srgbClr val="A67A00"/>
                </a:solidFill>
              </a:rPr>
              <a:t>What resources have been helpful?</a:t>
            </a:r>
            <a:endParaRPr sz="2300" dirty="0">
              <a:solidFill>
                <a:srgbClr val="A67A00"/>
              </a:solidFill>
            </a:endParaRPr>
          </a:p>
          <a:p>
            <a:pPr marL="914400" lvl="1" indent="-374650" algn="l" rtl="0">
              <a:lnSpc>
                <a:spcPct val="150000"/>
              </a:lnSpc>
              <a:spcBef>
                <a:spcPts val="0"/>
              </a:spcBef>
              <a:spcAft>
                <a:spcPts val="0"/>
              </a:spcAft>
              <a:buClr>
                <a:srgbClr val="A67A00"/>
              </a:buClr>
              <a:buSzPts val="2300"/>
              <a:buChar char="○"/>
            </a:pPr>
            <a:r>
              <a:rPr lang="en" sz="2300" dirty="0">
                <a:solidFill>
                  <a:srgbClr val="A67A00"/>
                </a:solidFill>
              </a:rPr>
              <a:t>What’s needed to address challenges and barriers?</a:t>
            </a:r>
            <a:endParaRPr sz="2300" dirty="0">
              <a:solidFill>
                <a:srgbClr val="A67A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p:nvPr/>
        </p:nvSpPr>
        <p:spPr>
          <a:xfrm>
            <a:off x="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837240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txBox="1"/>
          <p:nvPr/>
        </p:nvSpPr>
        <p:spPr>
          <a:xfrm>
            <a:off x="870600" y="543600"/>
            <a:ext cx="7402800" cy="40563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Existing Opportunities</a:t>
            </a:r>
            <a:endParaRPr sz="7200">
              <a:solidFill>
                <a:srgbClr val="293F6F"/>
              </a:solidFill>
              <a:latin typeface="Palatino"/>
              <a:ea typeface="Palatino"/>
              <a:cs typeface="Palatino"/>
              <a:sym typeface="Palatin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1"/>
          <p:cNvPicPr preferRelativeResize="0"/>
          <p:nvPr/>
        </p:nvPicPr>
        <p:blipFill>
          <a:blip r:embed="rId3">
            <a:alphaModFix/>
          </a:blip>
          <a:stretch>
            <a:fillRect/>
          </a:stretch>
        </p:blipFill>
        <p:spPr>
          <a:xfrm>
            <a:off x="981662" y="1306225"/>
            <a:ext cx="7180676" cy="2441199"/>
          </a:xfrm>
          <a:prstGeom prst="rect">
            <a:avLst/>
          </a:prstGeom>
          <a:noFill/>
          <a:ln>
            <a:noFill/>
          </a:ln>
        </p:spPr>
      </p:pic>
      <p:sp>
        <p:nvSpPr>
          <p:cNvPr id="243" name="Google Shape;243;p41"/>
          <p:cNvSpPr/>
          <p:nvPr/>
        </p:nvSpPr>
        <p:spPr>
          <a:xfrm>
            <a:off x="0" y="0"/>
            <a:ext cx="7716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1"/>
          <p:cNvSpPr/>
          <p:nvPr/>
        </p:nvSpPr>
        <p:spPr>
          <a:xfrm>
            <a:off x="8372400" y="0"/>
            <a:ext cx="7716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body" idx="1"/>
          </p:nvPr>
        </p:nvSpPr>
        <p:spPr>
          <a:xfrm>
            <a:off x="183050" y="989900"/>
            <a:ext cx="8520600" cy="3734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rgbClr val="A67A00"/>
                </a:solidFill>
              </a:rPr>
              <a:t>Grounded in TCNJ’s mission to “empower its diverse students, staff, and faculty to sustain and enhance their communities,” as well as TCNJ’s commitment to the public purpose of higher education, TCNJ’s Center for Community Engagement develops lifelong learners who are prepared to lead lives that are critically informed through community and civic engagement.</a:t>
            </a:r>
            <a:endParaRPr>
              <a:solidFill>
                <a:srgbClr val="A67A00"/>
              </a:solidFill>
            </a:endParaRPr>
          </a:p>
          <a:p>
            <a:pPr marL="0" marR="0" lvl="0" indent="0" algn="l" rtl="0">
              <a:lnSpc>
                <a:spcPct val="100000"/>
              </a:lnSpc>
              <a:spcBef>
                <a:spcPts val="0"/>
              </a:spcBef>
              <a:spcAft>
                <a:spcPts val="0"/>
              </a:spcAft>
              <a:buNone/>
            </a:pPr>
            <a:endParaRPr>
              <a:solidFill>
                <a:srgbClr val="A67A00"/>
              </a:solidFill>
            </a:endParaRPr>
          </a:p>
          <a:p>
            <a:pPr marL="0" marR="0" lvl="0" indent="0" algn="l" rtl="0">
              <a:lnSpc>
                <a:spcPct val="100000"/>
              </a:lnSpc>
              <a:spcBef>
                <a:spcPts val="0"/>
              </a:spcBef>
              <a:spcAft>
                <a:spcPts val="0"/>
              </a:spcAft>
              <a:buNone/>
            </a:pPr>
            <a:r>
              <a:rPr lang="en">
                <a:solidFill>
                  <a:srgbClr val="A67A00"/>
                </a:solidFill>
              </a:rPr>
              <a:t>We do this by delivering educational experiences, service opportunities, and critical reflection that connect TCNJ students and faculty with community members and organizations in reciprocal collaborations. </a:t>
            </a:r>
            <a:endParaRPr>
              <a:solidFill>
                <a:srgbClr val="A67A00"/>
              </a:solidFill>
            </a:endParaRPr>
          </a:p>
          <a:p>
            <a:pPr marL="0" marR="0" lvl="0" indent="0" algn="l" rtl="0">
              <a:lnSpc>
                <a:spcPct val="100000"/>
              </a:lnSpc>
              <a:spcBef>
                <a:spcPts val="0"/>
              </a:spcBef>
              <a:spcAft>
                <a:spcPts val="0"/>
              </a:spcAft>
              <a:buNone/>
            </a:pPr>
            <a:endParaRPr>
              <a:solidFill>
                <a:srgbClr val="A67A00"/>
              </a:solidFill>
            </a:endParaRPr>
          </a:p>
          <a:p>
            <a:pPr marL="0" marR="0" lvl="0" indent="0" algn="l" rtl="0">
              <a:lnSpc>
                <a:spcPct val="100000"/>
              </a:lnSpc>
              <a:spcBef>
                <a:spcPts val="0"/>
              </a:spcBef>
              <a:spcAft>
                <a:spcPts val="0"/>
              </a:spcAft>
              <a:buNone/>
            </a:pPr>
            <a:r>
              <a:rPr lang="en">
                <a:solidFill>
                  <a:srgbClr val="A67A00"/>
                </a:solidFill>
              </a:rPr>
              <a:t>These collaborations enhance the ability of participants and organizations to understand and address the contexts and causes of social injustices and community-identified concerns.</a:t>
            </a:r>
            <a:endParaRPr sz="1600"/>
          </a:p>
        </p:txBody>
      </p:sp>
      <p:pic>
        <p:nvPicPr>
          <p:cNvPr id="250" name="Google Shape;250;p42"/>
          <p:cNvPicPr preferRelativeResize="0"/>
          <p:nvPr/>
        </p:nvPicPr>
        <p:blipFill>
          <a:blip r:embed="rId3">
            <a:alphaModFix/>
          </a:blip>
          <a:stretch>
            <a:fillRect/>
          </a:stretch>
        </p:blipFill>
        <p:spPr>
          <a:xfrm>
            <a:off x="7364437" y="4450725"/>
            <a:ext cx="1620262" cy="572700"/>
          </a:xfrm>
          <a:prstGeom prst="rect">
            <a:avLst/>
          </a:prstGeom>
          <a:noFill/>
          <a:ln>
            <a:noFill/>
          </a:ln>
        </p:spPr>
      </p:pic>
      <p:sp>
        <p:nvSpPr>
          <p:cNvPr id="251" name="Google Shape;251;p42"/>
          <p:cNvSpPr txBox="1"/>
          <p:nvPr/>
        </p:nvSpPr>
        <p:spPr>
          <a:xfrm>
            <a:off x="267350" y="132525"/>
            <a:ext cx="3000300" cy="75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400">
                <a:solidFill>
                  <a:srgbClr val="293F6F"/>
                </a:solidFill>
                <a:latin typeface="Palatino"/>
                <a:ea typeface="Palatino"/>
                <a:cs typeface="Palatino"/>
                <a:sym typeface="Palatino"/>
              </a:rPr>
              <a:t>Mission</a:t>
            </a:r>
            <a:endParaRPr sz="4400">
              <a:solidFill>
                <a:srgbClr val="293F6F"/>
              </a:solidFill>
              <a:latin typeface="Palatino"/>
              <a:ea typeface="Palatino"/>
              <a:cs typeface="Palatino"/>
              <a:sym typeface="Palatin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3"/>
          <p:cNvPicPr preferRelativeResize="0"/>
          <p:nvPr/>
        </p:nvPicPr>
        <p:blipFill>
          <a:blip r:embed="rId3">
            <a:alphaModFix/>
          </a:blip>
          <a:stretch>
            <a:fillRect/>
          </a:stretch>
        </p:blipFill>
        <p:spPr>
          <a:xfrm>
            <a:off x="7364437" y="4450725"/>
            <a:ext cx="1620262" cy="572700"/>
          </a:xfrm>
          <a:prstGeom prst="rect">
            <a:avLst/>
          </a:prstGeom>
          <a:noFill/>
          <a:ln>
            <a:noFill/>
          </a:ln>
        </p:spPr>
      </p:pic>
      <p:sp>
        <p:nvSpPr>
          <p:cNvPr id="257" name="Google Shape;257;p43"/>
          <p:cNvSpPr txBox="1"/>
          <p:nvPr/>
        </p:nvSpPr>
        <p:spPr>
          <a:xfrm>
            <a:off x="267350" y="132525"/>
            <a:ext cx="3000300" cy="75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400">
                <a:solidFill>
                  <a:srgbClr val="293F6F"/>
                </a:solidFill>
                <a:latin typeface="Palatino"/>
                <a:ea typeface="Palatino"/>
                <a:cs typeface="Palatino"/>
                <a:sym typeface="Palatino"/>
              </a:rPr>
              <a:t>History</a:t>
            </a:r>
            <a:endParaRPr sz="4400">
              <a:solidFill>
                <a:srgbClr val="293F6F"/>
              </a:solidFill>
              <a:latin typeface="Palatino"/>
              <a:ea typeface="Palatino"/>
              <a:cs typeface="Palatino"/>
              <a:sym typeface="Palatino"/>
            </a:endParaRPr>
          </a:p>
        </p:txBody>
      </p:sp>
      <p:pic>
        <p:nvPicPr>
          <p:cNvPr id="258" name="Google Shape;258;p43"/>
          <p:cNvPicPr preferRelativeResize="0"/>
          <p:nvPr/>
        </p:nvPicPr>
        <p:blipFill rotWithShape="1">
          <a:blip r:embed="rId4">
            <a:alphaModFix/>
          </a:blip>
          <a:srcRect r="6323"/>
          <a:stretch/>
        </p:blipFill>
        <p:spPr>
          <a:xfrm>
            <a:off x="90425" y="1050175"/>
            <a:ext cx="8963151" cy="340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body" idx="1"/>
          </p:nvPr>
        </p:nvSpPr>
        <p:spPr>
          <a:xfrm>
            <a:off x="205925" y="1016300"/>
            <a:ext cx="8520600" cy="40083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Clr>
                <a:srgbClr val="A67A00"/>
              </a:buClr>
              <a:buSzPts val="2600"/>
              <a:buChar char="●"/>
            </a:pPr>
            <a:r>
              <a:rPr lang="en" sz="2600">
                <a:solidFill>
                  <a:srgbClr val="A67A00"/>
                </a:solidFill>
              </a:rPr>
              <a:t>Agenda</a:t>
            </a:r>
            <a:endParaRPr sz="26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Intro</a:t>
            </a:r>
            <a:endParaRPr sz="20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What is CEL? </a:t>
            </a:r>
            <a:endParaRPr sz="20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Discussion</a:t>
            </a:r>
            <a:endParaRPr sz="20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Existing Opportunities &amp; Funding Mechanisms</a:t>
            </a:r>
            <a:endParaRPr sz="20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Next Steps</a:t>
            </a:r>
            <a:endParaRPr sz="2000">
              <a:solidFill>
                <a:srgbClr val="A67A00"/>
              </a:solidFill>
            </a:endParaRPr>
          </a:p>
          <a:p>
            <a:pPr marL="457200" lvl="0" indent="-393700" algn="l" rtl="0">
              <a:lnSpc>
                <a:spcPct val="100000"/>
              </a:lnSpc>
              <a:spcBef>
                <a:spcPts val="0"/>
              </a:spcBef>
              <a:spcAft>
                <a:spcPts val="0"/>
              </a:spcAft>
              <a:buClr>
                <a:srgbClr val="A67A00"/>
              </a:buClr>
              <a:buSzPts val="2600"/>
              <a:buChar char="●"/>
            </a:pPr>
            <a:r>
              <a:rPr lang="en" sz="2600">
                <a:solidFill>
                  <a:srgbClr val="A67A00"/>
                </a:solidFill>
              </a:rPr>
              <a:t>Introductions</a:t>
            </a:r>
            <a:endParaRPr sz="26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Name</a:t>
            </a:r>
            <a:endParaRPr sz="20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Department</a:t>
            </a:r>
            <a:endParaRPr sz="2000">
              <a:solidFill>
                <a:srgbClr val="A67A00"/>
              </a:solidFill>
            </a:endParaRPr>
          </a:p>
          <a:p>
            <a:pPr marL="914400" lvl="1" indent="-355600" algn="l" rtl="0">
              <a:lnSpc>
                <a:spcPct val="100000"/>
              </a:lnSpc>
              <a:spcBef>
                <a:spcPts val="0"/>
              </a:spcBef>
              <a:spcAft>
                <a:spcPts val="0"/>
              </a:spcAft>
              <a:buClr>
                <a:srgbClr val="A67A00"/>
              </a:buClr>
              <a:buSzPts val="2000"/>
              <a:buChar char="○"/>
            </a:pPr>
            <a:r>
              <a:rPr lang="en" sz="2000">
                <a:solidFill>
                  <a:srgbClr val="A67A00"/>
                </a:solidFill>
              </a:rPr>
              <a:t>What you hope to learn in this session? </a:t>
            </a:r>
            <a:endParaRPr sz="2000">
              <a:solidFill>
                <a:srgbClr val="A67A00"/>
              </a:solidFill>
            </a:endParaRPr>
          </a:p>
        </p:txBody>
      </p:sp>
      <p:pic>
        <p:nvPicPr>
          <p:cNvPr id="120" name="Google Shape;120;p26"/>
          <p:cNvPicPr preferRelativeResize="0"/>
          <p:nvPr/>
        </p:nvPicPr>
        <p:blipFill>
          <a:blip r:embed="rId3">
            <a:alphaModFix/>
          </a:blip>
          <a:stretch>
            <a:fillRect/>
          </a:stretch>
        </p:blipFill>
        <p:spPr>
          <a:xfrm>
            <a:off x="7398553" y="4495650"/>
            <a:ext cx="1655198" cy="528950"/>
          </a:xfrm>
          <a:prstGeom prst="rect">
            <a:avLst/>
          </a:prstGeom>
          <a:noFill/>
          <a:ln>
            <a:noFill/>
          </a:ln>
        </p:spPr>
      </p:pic>
      <p:sp>
        <p:nvSpPr>
          <p:cNvPr id="121" name="Google Shape;121;p26"/>
          <p:cNvSpPr txBox="1"/>
          <p:nvPr/>
        </p:nvSpPr>
        <p:spPr>
          <a:xfrm>
            <a:off x="205925" y="99146"/>
            <a:ext cx="8229600" cy="75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400">
                <a:solidFill>
                  <a:srgbClr val="293F6F"/>
                </a:solidFill>
                <a:latin typeface="Palatino"/>
                <a:ea typeface="Palatino"/>
                <a:cs typeface="Palatino"/>
                <a:sym typeface="Palatino"/>
              </a:rPr>
              <a:t>Roadmap &amp; Goals for Session</a:t>
            </a:r>
            <a:endParaRPr sz="44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112425" y="216425"/>
            <a:ext cx="8952000" cy="144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rgbClr val="293F6F"/>
                </a:solidFill>
                <a:latin typeface="Palatino"/>
                <a:ea typeface="Palatino"/>
                <a:cs typeface="Palatino"/>
                <a:sym typeface="Palatino"/>
              </a:rPr>
              <a:t>Center for Community Engagement </a:t>
            </a:r>
            <a:endParaRPr sz="4200">
              <a:solidFill>
                <a:srgbClr val="293F6F"/>
              </a:solidFill>
              <a:latin typeface="Palatino"/>
              <a:ea typeface="Palatino"/>
              <a:cs typeface="Palatino"/>
              <a:sym typeface="Palatino"/>
            </a:endParaRPr>
          </a:p>
          <a:p>
            <a:pPr marL="0" lvl="0" indent="0" algn="ctr" rtl="0">
              <a:spcBef>
                <a:spcPts val="0"/>
              </a:spcBef>
              <a:spcAft>
                <a:spcPts val="0"/>
              </a:spcAft>
              <a:buNone/>
            </a:pPr>
            <a:r>
              <a:rPr lang="en" sz="2400">
                <a:solidFill>
                  <a:srgbClr val="A67A00"/>
                </a:solidFill>
                <a:latin typeface="Palatino"/>
                <a:ea typeface="Palatino"/>
                <a:cs typeface="Palatino"/>
                <a:sym typeface="Palatino"/>
              </a:rPr>
              <a:t>Community Engaged Learning Institute + Bonner Institute</a:t>
            </a:r>
            <a:endParaRPr sz="1400" b="1">
              <a:solidFill>
                <a:srgbClr val="A67A00"/>
              </a:solidFill>
              <a:latin typeface="Palatino"/>
              <a:ea typeface="Palatino"/>
              <a:cs typeface="Palatino"/>
              <a:sym typeface="Palatino"/>
            </a:endParaRPr>
          </a:p>
        </p:txBody>
      </p:sp>
      <p:sp>
        <p:nvSpPr>
          <p:cNvPr id="264" name="Google Shape;264;p44"/>
          <p:cNvSpPr txBox="1"/>
          <p:nvPr/>
        </p:nvSpPr>
        <p:spPr>
          <a:xfrm>
            <a:off x="477800" y="2917600"/>
            <a:ext cx="3822600" cy="1533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t>Community Engaged Learning Institute</a:t>
            </a:r>
            <a:endParaRPr sz="1500" b="1"/>
          </a:p>
          <a:p>
            <a:pPr marL="0" lvl="0" indent="0" algn="ctr" rtl="0">
              <a:spcBef>
                <a:spcPts val="0"/>
              </a:spcBef>
              <a:spcAft>
                <a:spcPts val="0"/>
              </a:spcAft>
              <a:buNone/>
            </a:pPr>
            <a:endParaRPr sz="1500" b="1"/>
          </a:p>
          <a:p>
            <a:pPr marL="228600" lvl="0" indent="-209550" algn="l" rtl="0">
              <a:spcBef>
                <a:spcPts val="0"/>
              </a:spcBef>
              <a:spcAft>
                <a:spcPts val="0"/>
              </a:spcAft>
              <a:buSzPts val="1500"/>
              <a:buChar char="●"/>
            </a:pPr>
            <a:r>
              <a:rPr lang="en" sz="1500"/>
              <a:t>First-Year CEL Experience</a:t>
            </a:r>
            <a:endParaRPr sz="1500"/>
          </a:p>
          <a:p>
            <a:pPr marL="228600" lvl="0" indent="-209550" algn="l" rtl="0">
              <a:spcBef>
                <a:spcPts val="0"/>
              </a:spcBef>
              <a:spcAft>
                <a:spcPts val="0"/>
              </a:spcAft>
              <a:buSzPts val="1500"/>
              <a:buChar char="●"/>
            </a:pPr>
            <a:r>
              <a:rPr lang="en" sz="1500"/>
              <a:t>Introductory &amp; Advanced CEL</a:t>
            </a:r>
            <a:endParaRPr sz="1500"/>
          </a:p>
          <a:p>
            <a:pPr marL="228600" lvl="0" indent="-209550" algn="l" rtl="0">
              <a:spcBef>
                <a:spcPts val="0"/>
              </a:spcBef>
              <a:spcAft>
                <a:spcPts val="0"/>
              </a:spcAft>
              <a:buSzPts val="1500"/>
              <a:buChar char="●"/>
            </a:pPr>
            <a:r>
              <a:rPr lang="en" sz="1500"/>
              <a:t>Community Engagement</a:t>
            </a:r>
            <a:endParaRPr sz="1500"/>
          </a:p>
          <a:p>
            <a:pPr marL="228600" lvl="0" indent="-209550" algn="l" rtl="0">
              <a:spcBef>
                <a:spcPts val="0"/>
              </a:spcBef>
              <a:spcAft>
                <a:spcPts val="0"/>
              </a:spcAft>
              <a:buSzPts val="1500"/>
              <a:buChar char="●"/>
            </a:pPr>
            <a:r>
              <a:rPr lang="en" sz="1500"/>
              <a:t>NJ Bonner AmeriCorps Program</a:t>
            </a:r>
            <a:endParaRPr sz="1500"/>
          </a:p>
        </p:txBody>
      </p:sp>
      <p:sp>
        <p:nvSpPr>
          <p:cNvPr id="265" name="Google Shape;265;p44"/>
          <p:cNvSpPr txBox="1"/>
          <p:nvPr/>
        </p:nvSpPr>
        <p:spPr>
          <a:xfrm>
            <a:off x="4667975" y="2917600"/>
            <a:ext cx="3822600" cy="1533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t>Bonner Institute</a:t>
            </a:r>
            <a:endParaRPr sz="1500" b="1"/>
          </a:p>
          <a:p>
            <a:pPr marL="0" lvl="0" indent="0" algn="l" rtl="0">
              <a:spcBef>
                <a:spcPts val="0"/>
              </a:spcBef>
              <a:spcAft>
                <a:spcPts val="0"/>
              </a:spcAft>
              <a:buNone/>
            </a:pPr>
            <a:endParaRPr sz="1500" b="1"/>
          </a:p>
          <a:p>
            <a:pPr marL="228600" lvl="0" indent="-152400" algn="l" rtl="0">
              <a:spcBef>
                <a:spcPts val="0"/>
              </a:spcBef>
              <a:spcAft>
                <a:spcPts val="0"/>
              </a:spcAft>
              <a:buSzPts val="1500"/>
              <a:buChar char="●"/>
            </a:pPr>
            <a:r>
              <a:rPr lang="en" sz="1500"/>
              <a:t>Bonner Community Scholars Program</a:t>
            </a:r>
            <a:endParaRPr sz="1500"/>
          </a:p>
          <a:p>
            <a:pPr marL="228600" lvl="0" indent="-152400" algn="l" rtl="0">
              <a:spcBef>
                <a:spcPts val="0"/>
              </a:spcBef>
              <a:spcAft>
                <a:spcPts val="0"/>
              </a:spcAft>
              <a:buSzPts val="1500"/>
              <a:buChar char="●"/>
            </a:pPr>
            <a:r>
              <a:rPr lang="en" sz="1500"/>
              <a:t>Bonner Volunteers</a:t>
            </a:r>
            <a:endParaRPr sz="1500"/>
          </a:p>
        </p:txBody>
      </p:sp>
      <p:sp>
        <p:nvSpPr>
          <p:cNvPr id="266" name="Google Shape;266;p44"/>
          <p:cNvSpPr txBox="1"/>
          <p:nvPr/>
        </p:nvSpPr>
        <p:spPr>
          <a:xfrm>
            <a:off x="1620750" y="1657325"/>
            <a:ext cx="5902500" cy="393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Center for Community Engagement</a:t>
            </a:r>
            <a:endParaRPr sz="1800" b="1"/>
          </a:p>
        </p:txBody>
      </p:sp>
      <p:cxnSp>
        <p:nvCxnSpPr>
          <p:cNvPr id="267" name="Google Shape;267;p44"/>
          <p:cNvCxnSpPr>
            <a:stCxn id="266" idx="2"/>
            <a:endCxn id="264" idx="0"/>
          </p:cNvCxnSpPr>
          <p:nvPr/>
        </p:nvCxnSpPr>
        <p:spPr>
          <a:xfrm rot="5400000">
            <a:off x="3047100" y="1392725"/>
            <a:ext cx="867000" cy="2182800"/>
          </a:xfrm>
          <a:prstGeom prst="bentConnector3">
            <a:avLst>
              <a:gd name="adj1" fmla="val 49999"/>
            </a:avLst>
          </a:prstGeom>
          <a:noFill/>
          <a:ln w="19050" cap="flat" cmpd="sng">
            <a:solidFill>
              <a:srgbClr val="000000"/>
            </a:solidFill>
            <a:prstDash val="solid"/>
            <a:round/>
            <a:headEnd type="none" w="med" len="med"/>
            <a:tailEnd type="none" w="med" len="med"/>
          </a:ln>
        </p:spPr>
      </p:cxnSp>
      <p:cxnSp>
        <p:nvCxnSpPr>
          <p:cNvPr id="268" name="Google Shape;268;p44"/>
          <p:cNvCxnSpPr>
            <a:stCxn id="266" idx="2"/>
            <a:endCxn id="265" idx="0"/>
          </p:cNvCxnSpPr>
          <p:nvPr/>
        </p:nvCxnSpPr>
        <p:spPr>
          <a:xfrm rot="-5400000" flipH="1">
            <a:off x="5142150" y="1480475"/>
            <a:ext cx="867000" cy="2007300"/>
          </a:xfrm>
          <a:prstGeom prst="bentConnector3">
            <a:avLst>
              <a:gd name="adj1" fmla="val 49999"/>
            </a:avLst>
          </a:prstGeom>
          <a:noFill/>
          <a:ln w="19050" cap="flat" cmpd="sng">
            <a:solidFill>
              <a:srgbClr val="000000"/>
            </a:solidFill>
            <a:prstDash val="solid"/>
            <a:round/>
            <a:headEnd type="none" w="med" len="med"/>
            <a:tailEnd type="none" w="med" len="med"/>
          </a:ln>
        </p:spPr>
      </p:cxnSp>
      <p:pic>
        <p:nvPicPr>
          <p:cNvPr id="269" name="Google Shape;269;p44"/>
          <p:cNvPicPr preferRelativeResize="0"/>
          <p:nvPr/>
        </p:nvPicPr>
        <p:blipFill>
          <a:blip r:embed="rId3">
            <a:alphaModFix/>
          </a:blip>
          <a:stretch>
            <a:fillRect/>
          </a:stretch>
        </p:blipFill>
        <p:spPr>
          <a:xfrm>
            <a:off x="7696600" y="4596175"/>
            <a:ext cx="1367825" cy="483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5"/>
          <p:cNvPicPr preferRelativeResize="0"/>
          <p:nvPr/>
        </p:nvPicPr>
        <p:blipFill>
          <a:blip r:embed="rId3">
            <a:alphaModFix/>
          </a:blip>
          <a:stretch>
            <a:fillRect/>
          </a:stretch>
        </p:blipFill>
        <p:spPr>
          <a:xfrm>
            <a:off x="1087600" y="1372388"/>
            <a:ext cx="7063552" cy="2398724"/>
          </a:xfrm>
          <a:prstGeom prst="rect">
            <a:avLst/>
          </a:prstGeom>
          <a:noFill/>
          <a:ln>
            <a:noFill/>
          </a:ln>
        </p:spPr>
      </p:pic>
      <p:sp>
        <p:nvSpPr>
          <p:cNvPr id="275" name="Google Shape;275;p45"/>
          <p:cNvSpPr/>
          <p:nvPr/>
        </p:nvSpPr>
        <p:spPr>
          <a:xfrm>
            <a:off x="0" y="0"/>
            <a:ext cx="7716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5"/>
          <p:cNvSpPr/>
          <p:nvPr/>
        </p:nvSpPr>
        <p:spPr>
          <a:xfrm>
            <a:off x="8372400" y="0"/>
            <a:ext cx="7716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150900" y="148075"/>
            <a:ext cx="8993100" cy="7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rgbClr val="293F6F"/>
                </a:solidFill>
                <a:latin typeface="Palatino"/>
                <a:ea typeface="Palatino"/>
                <a:cs typeface="Palatino"/>
                <a:sym typeface="Palatino"/>
              </a:rPr>
              <a:t>Faculty Engagement Opportunities</a:t>
            </a:r>
            <a:endParaRPr sz="3000">
              <a:solidFill>
                <a:srgbClr val="293F6F"/>
              </a:solidFill>
              <a:latin typeface="Palatino"/>
              <a:ea typeface="Palatino"/>
              <a:cs typeface="Palatino"/>
              <a:sym typeface="Palatino"/>
            </a:endParaRPr>
          </a:p>
        </p:txBody>
      </p:sp>
      <p:sp>
        <p:nvSpPr>
          <p:cNvPr id="282" name="Google Shape;282;p46"/>
          <p:cNvSpPr txBox="1">
            <a:spLocks noGrp="1"/>
          </p:cNvSpPr>
          <p:nvPr>
            <p:ph type="body" idx="1"/>
          </p:nvPr>
        </p:nvSpPr>
        <p:spPr>
          <a:xfrm>
            <a:off x="150900" y="1411625"/>
            <a:ext cx="8805600" cy="3553500"/>
          </a:xfrm>
          <a:prstGeom prst="rect">
            <a:avLst/>
          </a:prstGeom>
        </p:spPr>
        <p:txBody>
          <a:bodyPr spcFirstLastPara="1" wrap="square" lIns="91425" tIns="91425" rIns="91425" bIns="91425" anchor="t" anchorCtr="0">
            <a:noAutofit/>
          </a:bodyPr>
          <a:lstStyle/>
          <a:p>
            <a:pPr marL="457200" lvl="0" indent="-387350" algn="l" rtl="0">
              <a:lnSpc>
                <a:spcPct val="150000"/>
              </a:lnSpc>
              <a:spcBef>
                <a:spcPts val="0"/>
              </a:spcBef>
              <a:spcAft>
                <a:spcPts val="0"/>
              </a:spcAft>
              <a:buClr>
                <a:srgbClr val="A67A00"/>
              </a:buClr>
              <a:buSzPts val="2500"/>
              <a:buAutoNum type="arabicPeriod"/>
            </a:pPr>
            <a:r>
              <a:rPr lang="en" sz="2500" b="1">
                <a:solidFill>
                  <a:srgbClr val="A67A00"/>
                </a:solidFill>
              </a:rPr>
              <a:t>First-Year CEL</a:t>
            </a:r>
            <a:endParaRPr sz="2300">
              <a:latin typeface="Palatino"/>
              <a:ea typeface="Palatino"/>
              <a:cs typeface="Palatino"/>
              <a:sym typeface="Palatino"/>
            </a:endParaRPr>
          </a:p>
          <a:p>
            <a:pPr marL="457200" lvl="0" indent="-387350" algn="l" rtl="0">
              <a:lnSpc>
                <a:spcPct val="150000"/>
              </a:lnSpc>
              <a:spcBef>
                <a:spcPts val="0"/>
              </a:spcBef>
              <a:spcAft>
                <a:spcPts val="0"/>
              </a:spcAft>
              <a:buClr>
                <a:srgbClr val="A67A00"/>
              </a:buClr>
              <a:buSzPts val="2500"/>
              <a:buAutoNum type="arabicPeriod"/>
            </a:pPr>
            <a:r>
              <a:rPr lang="en" sz="2500" b="1">
                <a:solidFill>
                  <a:srgbClr val="A67A00"/>
                </a:solidFill>
              </a:rPr>
              <a:t>Introductory or Advanced CEL</a:t>
            </a:r>
            <a:endParaRPr sz="2300">
              <a:latin typeface="Palatino"/>
              <a:ea typeface="Palatino"/>
              <a:cs typeface="Palatino"/>
              <a:sym typeface="Palatino"/>
            </a:endParaRPr>
          </a:p>
          <a:p>
            <a:pPr marL="457200" lvl="0" indent="-387350" algn="l" rtl="0">
              <a:lnSpc>
                <a:spcPct val="150000"/>
              </a:lnSpc>
              <a:spcBef>
                <a:spcPts val="0"/>
              </a:spcBef>
              <a:spcAft>
                <a:spcPts val="0"/>
              </a:spcAft>
              <a:buClr>
                <a:srgbClr val="A67A00"/>
              </a:buClr>
              <a:buSzPts val="2500"/>
              <a:buAutoNum type="arabicPeriod"/>
            </a:pPr>
            <a:r>
              <a:rPr lang="en" sz="2500" b="1">
                <a:solidFill>
                  <a:srgbClr val="A67A00"/>
                </a:solidFill>
              </a:rPr>
              <a:t>Individual Faculty Projects </a:t>
            </a:r>
            <a:endParaRPr sz="2300">
              <a:latin typeface="Palatino"/>
              <a:ea typeface="Palatino"/>
              <a:cs typeface="Palatino"/>
              <a:sym typeface="Palatin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47"/>
          <p:cNvSpPr/>
          <p:nvPr/>
        </p:nvSpPr>
        <p:spPr>
          <a:xfrm>
            <a:off x="25150" y="-12575"/>
            <a:ext cx="29049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7"/>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Faculty Engagement Opportunities</a:t>
            </a:r>
            <a:endParaRPr sz="3200">
              <a:solidFill>
                <a:schemeClr val="lt1"/>
              </a:solidFill>
              <a:latin typeface="Palatino"/>
              <a:ea typeface="Palatino"/>
              <a:cs typeface="Palatino"/>
              <a:sym typeface="Palatino"/>
            </a:endParaRPr>
          </a:p>
        </p:txBody>
      </p:sp>
      <p:sp>
        <p:nvSpPr>
          <p:cNvPr id="289" name="Google Shape;289;p47"/>
          <p:cNvSpPr txBox="1">
            <a:spLocks noGrp="1"/>
          </p:cNvSpPr>
          <p:nvPr>
            <p:ph type="body" idx="1"/>
          </p:nvPr>
        </p:nvSpPr>
        <p:spPr>
          <a:xfrm>
            <a:off x="3180200" y="292050"/>
            <a:ext cx="5776200" cy="4673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900" b="1">
                <a:solidFill>
                  <a:srgbClr val="A67A00"/>
                </a:solidFill>
              </a:rPr>
              <a:t>Facilitate FYCEL</a:t>
            </a:r>
            <a:endParaRPr sz="2900" b="1">
              <a:solidFill>
                <a:srgbClr val="A67A00"/>
              </a:solidFill>
            </a:endParaRPr>
          </a:p>
          <a:p>
            <a:pPr marL="0" lvl="0" indent="0" algn="l" rtl="0">
              <a:lnSpc>
                <a:spcPct val="115000"/>
              </a:lnSpc>
              <a:spcBef>
                <a:spcPts val="0"/>
              </a:spcBef>
              <a:spcAft>
                <a:spcPts val="0"/>
              </a:spcAft>
              <a:buNone/>
            </a:pPr>
            <a:endParaRPr sz="2400" b="1">
              <a:solidFill>
                <a:srgbClr val="A67A00"/>
              </a:solidFill>
            </a:endParaRPr>
          </a:p>
          <a:p>
            <a:pPr marL="457200" lvl="0" indent="-400050" algn="l" rtl="0">
              <a:lnSpc>
                <a:spcPct val="115000"/>
              </a:lnSpc>
              <a:spcBef>
                <a:spcPts val="0"/>
              </a:spcBef>
              <a:spcAft>
                <a:spcPts val="0"/>
              </a:spcAft>
              <a:buSzPts val="2700"/>
              <a:buFont typeface="Palatino"/>
              <a:buChar char="●"/>
            </a:pPr>
            <a:r>
              <a:rPr lang="en" sz="2700">
                <a:latin typeface="Palatino"/>
                <a:ea typeface="Palatino"/>
                <a:cs typeface="Palatino"/>
                <a:sym typeface="Palatino"/>
              </a:rPr>
              <a:t>2-week course, 18-20 students</a:t>
            </a:r>
            <a:endParaRPr sz="2700">
              <a:latin typeface="Palatino"/>
              <a:ea typeface="Palatino"/>
              <a:cs typeface="Palatino"/>
              <a:sym typeface="Palatino"/>
            </a:endParaRPr>
          </a:p>
          <a:p>
            <a:pPr marL="457200" lvl="0" indent="-400050" algn="l" rtl="0">
              <a:lnSpc>
                <a:spcPct val="115000"/>
              </a:lnSpc>
              <a:spcBef>
                <a:spcPts val="0"/>
              </a:spcBef>
              <a:spcAft>
                <a:spcPts val="0"/>
              </a:spcAft>
              <a:buSzPts val="2700"/>
              <a:buFont typeface="Palatino"/>
              <a:buChar char="●"/>
            </a:pPr>
            <a:r>
              <a:rPr lang="en" sz="2700">
                <a:latin typeface="Palatino"/>
                <a:ea typeface="Palatino"/>
                <a:cs typeface="Palatino"/>
                <a:sym typeface="Palatino"/>
              </a:rPr>
              <a:t>3 class sessions + 1 service experience</a:t>
            </a:r>
            <a:endParaRPr sz="2700">
              <a:latin typeface="Palatino"/>
              <a:ea typeface="Palatino"/>
              <a:cs typeface="Palatino"/>
              <a:sym typeface="Palatino"/>
            </a:endParaRPr>
          </a:p>
          <a:p>
            <a:pPr marL="457200" lvl="0" indent="-400050" algn="l" rtl="0">
              <a:lnSpc>
                <a:spcPct val="115000"/>
              </a:lnSpc>
              <a:spcBef>
                <a:spcPts val="0"/>
              </a:spcBef>
              <a:spcAft>
                <a:spcPts val="0"/>
              </a:spcAft>
              <a:buSzPts val="2700"/>
              <a:buFont typeface="Palatino"/>
              <a:buChar char="●"/>
            </a:pPr>
            <a:r>
              <a:rPr lang="en" sz="2700">
                <a:latin typeface="Palatino"/>
                <a:ea typeface="Palatino"/>
                <a:cs typeface="Palatino"/>
                <a:sym typeface="Palatino"/>
              </a:rPr>
              <a:t>Content complete, no grading</a:t>
            </a:r>
            <a:endParaRPr sz="2700">
              <a:latin typeface="Palatino"/>
              <a:ea typeface="Palatino"/>
              <a:cs typeface="Palatino"/>
              <a:sym typeface="Palatino"/>
            </a:endParaRPr>
          </a:p>
          <a:p>
            <a:pPr marL="457200" lvl="0" indent="-400050" algn="l" rtl="0">
              <a:lnSpc>
                <a:spcPct val="115000"/>
              </a:lnSpc>
              <a:spcBef>
                <a:spcPts val="0"/>
              </a:spcBef>
              <a:spcAft>
                <a:spcPts val="0"/>
              </a:spcAft>
              <a:buSzPts val="2700"/>
              <a:buFont typeface="Palatino"/>
              <a:buChar char="●"/>
            </a:pPr>
            <a:r>
              <a:rPr lang="en" sz="2700">
                <a:latin typeface="Palatino"/>
                <a:ea typeface="Palatino"/>
                <a:cs typeface="Palatino"/>
                <a:sym typeface="Palatino"/>
              </a:rPr>
              <a:t>$500 stipend per section taught</a:t>
            </a:r>
            <a:endParaRPr sz="2700">
              <a:latin typeface="Palatino"/>
              <a:ea typeface="Palatino"/>
              <a:cs typeface="Palatino"/>
              <a:sym typeface="Palatin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p:nvPr/>
        </p:nvSpPr>
        <p:spPr>
          <a:xfrm>
            <a:off x="-134775" y="2934152"/>
            <a:ext cx="565800" cy="5661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 b="1">
              <a:solidFill>
                <a:srgbClr val="FFFFFF"/>
              </a:solidFill>
              <a:latin typeface="Avenir"/>
              <a:ea typeface="Avenir"/>
              <a:cs typeface="Avenir"/>
              <a:sym typeface="Avenir"/>
            </a:endParaRPr>
          </a:p>
        </p:txBody>
      </p:sp>
      <p:sp>
        <p:nvSpPr>
          <p:cNvPr id="295" name="Google Shape;295;p48"/>
          <p:cNvSpPr/>
          <p:nvPr/>
        </p:nvSpPr>
        <p:spPr>
          <a:xfrm>
            <a:off x="2729775" y="2641900"/>
            <a:ext cx="820800" cy="8208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8"/>
          <p:cNvSpPr/>
          <p:nvPr/>
        </p:nvSpPr>
        <p:spPr>
          <a:xfrm>
            <a:off x="1313600" y="2679450"/>
            <a:ext cx="820800" cy="8208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8"/>
          <p:cNvSpPr/>
          <p:nvPr/>
        </p:nvSpPr>
        <p:spPr>
          <a:xfrm>
            <a:off x="-11225" y="1372125"/>
            <a:ext cx="1724700" cy="17247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community</a:t>
            </a: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engaged learning</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learn about </a:t>
            </a:r>
            <a:r>
              <a:rPr lang="en" sz="700" b="1">
                <a:solidFill>
                  <a:srgbClr val="FFFFFF"/>
                </a:solidFill>
                <a:uFill>
                  <a:noFill/>
                </a:uFill>
                <a:latin typeface="Avenir"/>
                <a:ea typeface="Avenir"/>
                <a:cs typeface="Avenir"/>
                <a:sym typeface="Avenir"/>
                <a:hlinkClick r:id="rId3">
                  <a:extLst>
                    <a:ext uri="{A12FA001-AC4F-418D-AE19-62706E023703}">
                      <ahyp:hlinkClr xmlns:ahyp="http://schemas.microsoft.com/office/drawing/2018/hyperlinkcolor" val="tx"/>
                    </a:ext>
                  </a:extLst>
                </a:hlinkClick>
              </a:rPr>
              <a:t>CEL</a:t>
            </a:r>
            <a:r>
              <a:rPr lang="en" sz="700" b="1">
                <a:solidFill>
                  <a:srgbClr val="FFFFFF"/>
                </a:solidFill>
                <a:latin typeface="Avenir"/>
                <a:ea typeface="Avenir"/>
                <a:cs typeface="Avenir"/>
                <a:sym typeface="Avenir"/>
              </a:rPr>
              <a:t>, the place where the learning objectives of TCNJ and community-identified needs align based on taking perspective, addressing power, involving people, and imagining possibilities.</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800" b="1">
              <a:solidFill>
                <a:srgbClr val="FFFFFF"/>
              </a:solidFill>
              <a:latin typeface="Avenir"/>
              <a:ea typeface="Avenir"/>
              <a:cs typeface="Avenir"/>
              <a:sym typeface="Avenir"/>
            </a:endParaRPr>
          </a:p>
        </p:txBody>
      </p:sp>
      <p:sp>
        <p:nvSpPr>
          <p:cNvPr id="298" name="Google Shape;298;p48"/>
          <p:cNvSpPr/>
          <p:nvPr/>
        </p:nvSpPr>
        <p:spPr>
          <a:xfrm>
            <a:off x="3225875" y="2863750"/>
            <a:ext cx="1724700" cy="17247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the danger of</a:t>
            </a: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a single story</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consider what happens when we are socialized to only know a dominant narrative about particular groups of people or places, with Chimamanda Ngozi Adichie’s </a:t>
            </a:r>
            <a:r>
              <a:rPr lang="en" sz="700" b="1">
                <a:solidFill>
                  <a:srgbClr val="FFFFFF"/>
                </a:solidFill>
                <a:uFill>
                  <a:noFill/>
                </a:uFill>
                <a:latin typeface="Avenir"/>
                <a:ea typeface="Avenir"/>
                <a:cs typeface="Avenir"/>
                <a:sym typeface="Avenir"/>
                <a:hlinkClick r:id="rId4">
                  <a:extLst>
                    <a:ext uri="{A12FA001-AC4F-418D-AE19-62706E023703}">
                      <ahyp:hlinkClr xmlns:ahyp="http://schemas.microsoft.com/office/drawing/2018/hyperlinkcolor" val="tx"/>
                    </a:ext>
                  </a:extLst>
                </a:hlinkClick>
              </a:rPr>
              <a:t>TED Talk</a:t>
            </a:r>
            <a:r>
              <a:rPr lang="en" sz="700" b="1">
                <a:solidFill>
                  <a:srgbClr val="FFFFFF"/>
                </a:solidFill>
                <a:latin typeface="Avenir"/>
                <a:ea typeface="Avenir"/>
                <a:cs typeface="Avenir"/>
                <a:sym typeface="Avenir"/>
              </a:rPr>
              <a:t>; introduced the concept of </a:t>
            </a:r>
            <a:r>
              <a:rPr lang="en" sz="700" b="1">
                <a:solidFill>
                  <a:srgbClr val="FFFFFF"/>
                </a:solidFill>
                <a:uFill>
                  <a:noFill/>
                </a:uFill>
                <a:latin typeface="Avenir"/>
                <a:ea typeface="Avenir"/>
                <a:cs typeface="Avenir"/>
                <a:sym typeface="Avenir"/>
                <a:hlinkClick r:id="rId5">
                  <a:extLst>
                    <a:ext uri="{A12FA001-AC4F-418D-AE19-62706E023703}">
                      <ahyp:hlinkClr xmlns:ahyp="http://schemas.microsoft.com/office/drawing/2018/hyperlinkcolor" val="tx"/>
                    </a:ext>
                  </a:extLst>
                </a:hlinkClick>
              </a:rPr>
              <a:t>counternarrative</a:t>
            </a:r>
            <a:r>
              <a:rPr lang="en" sz="700" b="1">
                <a:solidFill>
                  <a:srgbClr val="FFFFFF"/>
                </a:solidFill>
                <a:latin typeface="Avenir"/>
                <a:ea typeface="Avenir"/>
                <a:cs typeface="Avenir"/>
                <a:sym typeface="Avenir"/>
              </a:rPr>
              <a:t>.</a:t>
            </a:r>
            <a:endParaRPr sz="700" b="1">
              <a:solidFill>
                <a:srgbClr val="FFFFFF"/>
              </a:solidFill>
              <a:latin typeface="Avenir"/>
              <a:ea typeface="Avenir"/>
              <a:cs typeface="Avenir"/>
              <a:sym typeface="Avenir"/>
            </a:endParaRPr>
          </a:p>
        </p:txBody>
      </p:sp>
      <p:sp>
        <p:nvSpPr>
          <p:cNvPr id="299" name="Google Shape;299;p48"/>
          <p:cNvSpPr/>
          <p:nvPr/>
        </p:nvSpPr>
        <p:spPr>
          <a:xfrm>
            <a:off x="3225875" y="1662750"/>
            <a:ext cx="1379700" cy="13797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personal and social identities</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introduce themselves through </a:t>
            </a:r>
            <a:r>
              <a:rPr lang="en" sz="700" b="1">
                <a:solidFill>
                  <a:srgbClr val="FFFFFF"/>
                </a:solidFill>
                <a:uFill>
                  <a:noFill/>
                </a:uFill>
                <a:latin typeface="Avenir"/>
                <a:ea typeface="Avenir"/>
                <a:cs typeface="Avenir"/>
                <a:sym typeface="Avenir"/>
                <a:hlinkClick r:id="rId6">
                  <a:extLst>
                    <a:ext uri="{A12FA001-AC4F-418D-AE19-62706E023703}">
                      <ahyp:hlinkClr xmlns:ahyp="http://schemas.microsoft.com/office/drawing/2018/hyperlinkcolor" val="tx"/>
                    </a:ext>
                  </a:extLst>
                </a:hlinkClick>
              </a:rPr>
              <a:t>personal</a:t>
            </a:r>
            <a:r>
              <a:rPr lang="en" sz="700" b="1">
                <a:solidFill>
                  <a:srgbClr val="FFFFFF"/>
                </a:solidFill>
                <a:latin typeface="Avenir"/>
                <a:ea typeface="Avenir"/>
                <a:cs typeface="Avenir"/>
                <a:sym typeface="Avenir"/>
              </a:rPr>
              <a:t> and </a:t>
            </a:r>
            <a:r>
              <a:rPr lang="en" sz="700" b="1">
                <a:solidFill>
                  <a:srgbClr val="FFFFFF"/>
                </a:solidFill>
                <a:uFill>
                  <a:noFill/>
                </a:uFill>
                <a:latin typeface="Avenir"/>
                <a:ea typeface="Avenir"/>
                <a:cs typeface="Avenir"/>
                <a:sym typeface="Avenir"/>
                <a:hlinkClick r:id="rId7">
                  <a:extLst>
                    <a:ext uri="{A12FA001-AC4F-418D-AE19-62706E023703}">
                      <ahyp:hlinkClr xmlns:ahyp="http://schemas.microsoft.com/office/drawing/2018/hyperlinkcolor" val="tx"/>
                    </a:ext>
                  </a:extLst>
                </a:hlinkClick>
              </a:rPr>
              <a:t>social</a:t>
            </a:r>
            <a:r>
              <a:rPr lang="en" sz="700" b="1">
                <a:solidFill>
                  <a:srgbClr val="FFFFFF"/>
                </a:solidFill>
                <a:latin typeface="Avenir"/>
                <a:ea typeface="Avenir"/>
                <a:cs typeface="Avenir"/>
                <a:sym typeface="Avenir"/>
              </a:rPr>
              <a:t> identities; reflect on which identities impact them in different ways.</a:t>
            </a:r>
            <a:endParaRPr sz="700" b="1">
              <a:solidFill>
                <a:srgbClr val="FFFFFF"/>
              </a:solidFill>
              <a:latin typeface="Avenir"/>
              <a:ea typeface="Avenir"/>
              <a:cs typeface="Avenir"/>
              <a:sym typeface="Avenir"/>
            </a:endParaRPr>
          </a:p>
        </p:txBody>
      </p:sp>
      <p:sp>
        <p:nvSpPr>
          <p:cNvPr id="300" name="Google Shape;300;p48"/>
          <p:cNvSpPr txBox="1"/>
          <p:nvPr/>
        </p:nvSpPr>
        <p:spPr>
          <a:xfrm>
            <a:off x="1260800" y="2837650"/>
            <a:ext cx="9264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Avenir"/>
                <a:ea typeface="Avenir"/>
                <a:cs typeface="Avenir"/>
                <a:sym typeface="Avenir"/>
              </a:rPr>
              <a:t>day 1</a:t>
            </a:r>
            <a:endParaRPr sz="1600" b="1">
              <a:solidFill>
                <a:srgbClr val="FFFFFF"/>
              </a:solidFill>
              <a:latin typeface="Avenir"/>
              <a:ea typeface="Avenir"/>
              <a:cs typeface="Avenir"/>
              <a:sym typeface="Avenir"/>
            </a:endParaRPr>
          </a:p>
        </p:txBody>
      </p:sp>
      <p:sp>
        <p:nvSpPr>
          <p:cNvPr id="301" name="Google Shape;301;p48"/>
          <p:cNvSpPr/>
          <p:nvPr/>
        </p:nvSpPr>
        <p:spPr>
          <a:xfrm>
            <a:off x="1008575" y="1043351"/>
            <a:ext cx="1857488" cy="328351"/>
          </a:xfrm>
          <a:prstGeom prst="rect">
            <a:avLst/>
          </a:prstGeom>
        </p:spPr>
        <p:txBody>
          <a:bodyPr>
            <a:prstTxWarp prst="textPlain">
              <a:avLst/>
            </a:prstTxWarp>
          </a:bodyPr>
          <a:lstStyle/>
          <a:p>
            <a:pPr lvl="0" algn="ctr"/>
            <a:r>
              <a:rPr b="1" i="0">
                <a:ln>
                  <a:noFill/>
                </a:ln>
                <a:solidFill>
                  <a:srgbClr val="6598CB"/>
                </a:solidFill>
                <a:latin typeface="Avenir"/>
              </a:rPr>
              <a:t>education</a:t>
            </a:r>
          </a:p>
        </p:txBody>
      </p:sp>
      <p:sp>
        <p:nvSpPr>
          <p:cNvPr id="302" name="Google Shape;302;p48"/>
          <p:cNvSpPr/>
          <p:nvPr/>
        </p:nvSpPr>
        <p:spPr>
          <a:xfrm>
            <a:off x="2029625" y="1444713"/>
            <a:ext cx="1379700" cy="13797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cycle of socialization</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review the concept of socialization, with Senloy &amp; DiAngelo’s </a:t>
            </a:r>
            <a:r>
              <a:rPr lang="en" sz="700" b="1">
                <a:solidFill>
                  <a:srgbClr val="FFFFFF"/>
                </a:solidFill>
                <a:uFill>
                  <a:noFill/>
                </a:uFill>
                <a:latin typeface="Avenir"/>
                <a:ea typeface="Avenir"/>
                <a:cs typeface="Avenir"/>
                <a:sym typeface="Avenir"/>
                <a:hlinkClick r:id="rId8">
                  <a:extLst>
                    <a:ext uri="{A12FA001-AC4F-418D-AE19-62706E023703}">
                      <ahyp:hlinkClr xmlns:ahyp="http://schemas.microsoft.com/office/drawing/2018/hyperlinkcolor" val="tx"/>
                    </a:ext>
                  </a:extLst>
                </a:hlinkClick>
              </a:rPr>
              <a:t>definition</a:t>
            </a:r>
            <a:r>
              <a:rPr lang="en" sz="700" b="1">
                <a:solidFill>
                  <a:srgbClr val="FFFFFF"/>
                </a:solidFill>
                <a:latin typeface="Avenir"/>
                <a:ea typeface="Avenir"/>
                <a:cs typeface="Avenir"/>
                <a:sym typeface="Avenir"/>
              </a:rPr>
              <a:t> and Harro’s </a:t>
            </a:r>
            <a:r>
              <a:rPr lang="en" sz="700" b="1">
                <a:solidFill>
                  <a:srgbClr val="FFFFFF"/>
                </a:solidFill>
                <a:uFill>
                  <a:noFill/>
                </a:uFill>
                <a:latin typeface="Avenir"/>
                <a:ea typeface="Avenir"/>
                <a:cs typeface="Avenir"/>
                <a:sym typeface="Avenir"/>
                <a:hlinkClick r:id="rId9">
                  <a:extLst>
                    <a:ext uri="{A12FA001-AC4F-418D-AE19-62706E023703}">
                      <ahyp:hlinkClr xmlns:ahyp="http://schemas.microsoft.com/office/drawing/2018/hyperlinkcolor" val="tx"/>
                    </a:ext>
                  </a:extLst>
                </a:hlinkClick>
              </a:rPr>
              <a:t>model</a:t>
            </a:r>
            <a:r>
              <a:rPr lang="en" sz="700" b="1">
                <a:solidFill>
                  <a:srgbClr val="FFFFFF"/>
                </a:solidFill>
                <a:latin typeface="Avenir"/>
                <a:ea typeface="Avenir"/>
                <a:cs typeface="Avenir"/>
                <a:sym typeface="Avenir"/>
              </a:rPr>
              <a:t>.</a:t>
            </a:r>
            <a:endParaRPr sz="700" b="1">
              <a:solidFill>
                <a:srgbClr val="FFFFFF"/>
              </a:solidFill>
              <a:latin typeface="Avenir"/>
              <a:ea typeface="Avenir"/>
              <a:cs typeface="Avenir"/>
              <a:sym typeface="Avenir"/>
            </a:endParaRPr>
          </a:p>
        </p:txBody>
      </p:sp>
      <p:sp>
        <p:nvSpPr>
          <p:cNvPr id="303" name="Google Shape;303;p48"/>
          <p:cNvSpPr txBox="1"/>
          <p:nvPr/>
        </p:nvSpPr>
        <p:spPr>
          <a:xfrm>
            <a:off x="2676973" y="2808550"/>
            <a:ext cx="9264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Avenir"/>
                <a:ea typeface="Avenir"/>
                <a:cs typeface="Avenir"/>
                <a:sym typeface="Avenir"/>
              </a:rPr>
              <a:t>day 2</a:t>
            </a:r>
            <a:endParaRPr sz="1600" b="1">
              <a:solidFill>
                <a:srgbClr val="FFFFFF"/>
              </a:solidFill>
              <a:latin typeface="Avenir"/>
              <a:ea typeface="Avenir"/>
              <a:cs typeface="Avenir"/>
              <a:sym typeface="Avenir"/>
            </a:endParaRPr>
          </a:p>
        </p:txBody>
      </p:sp>
      <p:sp>
        <p:nvSpPr>
          <p:cNvPr id="304" name="Google Shape;304;p48"/>
          <p:cNvSpPr/>
          <p:nvPr/>
        </p:nvSpPr>
        <p:spPr>
          <a:xfrm>
            <a:off x="1459575" y="3386600"/>
            <a:ext cx="1724700" cy="16746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history</a:t>
            </a: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of TCNJ &amp; Trenton</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learn about the history of redlining and school desegregation, with a </a:t>
            </a:r>
            <a:r>
              <a:rPr lang="en" sz="700" b="1">
                <a:solidFill>
                  <a:srgbClr val="FFFFFF"/>
                </a:solidFill>
                <a:uFill>
                  <a:noFill/>
                </a:uFill>
                <a:latin typeface="Avenir"/>
                <a:ea typeface="Avenir"/>
                <a:cs typeface="Avenir"/>
                <a:sym typeface="Avenir"/>
                <a:hlinkClick r:id="rId10">
                  <a:extLst>
                    <a:ext uri="{A12FA001-AC4F-418D-AE19-62706E023703}">
                      <ahyp:hlinkClr xmlns:ahyp="http://schemas.microsoft.com/office/drawing/2018/hyperlinkcolor" val="tx"/>
                    </a:ext>
                  </a:extLst>
                </a:hlinkClick>
              </a:rPr>
              <a:t>lecturette</a:t>
            </a:r>
            <a:r>
              <a:rPr lang="en" sz="700" b="1">
                <a:solidFill>
                  <a:srgbClr val="FFFFFF"/>
                </a:solidFill>
                <a:latin typeface="Avenir"/>
                <a:ea typeface="Avenir"/>
                <a:cs typeface="Avenir"/>
                <a:sym typeface="Avenir"/>
              </a:rPr>
              <a:t> from history faculty Dr. Rob McGreevey, as an example of how the past still impacts the present and to contextualize the relationship of Trenton and TCNJ. </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p:txBody>
      </p:sp>
      <p:sp>
        <p:nvSpPr>
          <p:cNvPr id="305" name="Google Shape;305;p48"/>
          <p:cNvSpPr/>
          <p:nvPr/>
        </p:nvSpPr>
        <p:spPr>
          <a:xfrm>
            <a:off x="152400" y="2973450"/>
            <a:ext cx="1533300" cy="15333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local perspectives </a:t>
            </a: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&amp; census data</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hear from students and staff from the local community and review differences between Trenton, Ewing, and Princeton, census block </a:t>
            </a:r>
            <a:r>
              <a:rPr lang="en" sz="700" b="1">
                <a:solidFill>
                  <a:srgbClr val="FFFFFF"/>
                </a:solidFill>
                <a:uFill>
                  <a:noFill/>
                </a:uFill>
                <a:latin typeface="Avenir"/>
                <a:ea typeface="Avenir"/>
                <a:cs typeface="Avenir"/>
                <a:sym typeface="Avenir"/>
                <a:hlinkClick r:id="rId11">
                  <a:extLst>
                    <a:ext uri="{A12FA001-AC4F-418D-AE19-62706E023703}">
                      <ahyp:hlinkClr xmlns:ahyp="http://schemas.microsoft.com/office/drawing/2018/hyperlinkcolor" val="tx"/>
                    </a:ext>
                  </a:extLst>
                </a:hlinkClick>
              </a:rPr>
              <a:t>data</a:t>
            </a:r>
            <a:r>
              <a:rPr lang="en" sz="700" b="1">
                <a:solidFill>
                  <a:srgbClr val="FFFFFF"/>
                </a:solidFill>
                <a:latin typeface="Avenir"/>
                <a:ea typeface="Avenir"/>
                <a:cs typeface="Avenir"/>
                <a:sym typeface="Avenir"/>
              </a:rPr>
              <a:t> and demographic </a:t>
            </a:r>
            <a:r>
              <a:rPr lang="en" sz="700" b="1">
                <a:solidFill>
                  <a:srgbClr val="FFFFFF"/>
                </a:solidFill>
                <a:uFill>
                  <a:noFill/>
                </a:uFill>
                <a:latin typeface="Avenir"/>
                <a:ea typeface="Avenir"/>
                <a:cs typeface="Avenir"/>
                <a:sym typeface="Avenir"/>
                <a:hlinkClick r:id="rId12">
                  <a:extLst>
                    <a:ext uri="{A12FA001-AC4F-418D-AE19-62706E023703}">
                      <ahyp:hlinkClr xmlns:ahyp="http://schemas.microsoft.com/office/drawing/2018/hyperlinkcolor" val="tx"/>
                    </a:ext>
                  </a:extLst>
                </a:hlinkClick>
              </a:rPr>
              <a:t>data</a:t>
            </a:r>
            <a:r>
              <a:rPr lang="en" sz="700" b="1">
                <a:solidFill>
                  <a:srgbClr val="FFFFFF"/>
                </a:solidFill>
                <a:latin typeface="Avenir"/>
                <a:ea typeface="Avenir"/>
                <a:cs typeface="Avenir"/>
                <a:sym typeface="Avenir"/>
              </a:rPr>
              <a:t>.</a:t>
            </a:r>
            <a:endParaRPr sz="700" b="1">
              <a:solidFill>
                <a:srgbClr val="FFFFFF"/>
              </a:solidFill>
              <a:latin typeface="Avenir"/>
              <a:ea typeface="Avenir"/>
              <a:cs typeface="Avenir"/>
              <a:sym typeface="Avenir"/>
            </a:endParaRPr>
          </a:p>
        </p:txBody>
      </p:sp>
      <p:sp>
        <p:nvSpPr>
          <p:cNvPr id="306" name="Google Shape;306;p48"/>
          <p:cNvSpPr/>
          <p:nvPr/>
        </p:nvSpPr>
        <p:spPr>
          <a:xfrm>
            <a:off x="3139375" y="1444725"/>
            <a:ext cx="487500" cy="487500"/>
          </a:xfrm>
          <a:prstGeom prst="ellipse">
            <a:avLst/>
          </a:prstGeom>
          <a:solidFill>
            <a:srgbClr val="6598CB"/>
          </a:solidFill>
          <a:ln w="9525" cap="flat" cmpd="sng">
            <a:solidFill>
              <a:srgbClr val="5985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8"/>
          <p:cNvSpPr txBox="1"/>
          <p:nvPr/>
        </p:nvSpPr>
        <p:spPr>
          <a:xfrm>
            <a:off x="683550" y="-30100"/>
            <a:ext cx="7776900" cy="61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600">
                <a:solidFill>
                  <a:srgbClr val="293F6F"/>
                </a:solidFill>
                <a:latin typeface="Avenir"/>
                <a:ea typeface="Avenir"/>
                <a:cs typeface="Avenir"/>
                <a:sym typeface="Avenir"/>
              </a:rPr>
              <a:t>First-Year CEL Experience</a:t>
            </a:r>
            <a:endParaRPr sz="3600" b="1">
              <a:solidFill>
                <a:srgbClr val="6598CB"/>
              </a:solidFill>
              <a:latin typeface="Avenir"/>
              <a:ea typeface="Avenir"/>
              <a:cs typeface="Avenir"/>
              <a:sym typeface="Avenir"/>
            </a:endParaRPr>
          </a:p>
        </p:txBody>
      </p:sp>
      <p:sp>
        <p:nvSpPr>
          <p:cNvPr id="308" name="Google Shape;308;p48"/>
          <p:cNvSpPr txBox="1"/>
          <p:nvPr/>
        </p:nvSpPr>
        <p:spPr>
          <a:xfrm>
            <a:off x="0" y="555850"/>
            <a:ext cx="9084000" cy="4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293F6F"/>
                </a:solidFill>
                <a:latin typeface="Avenir"/>
                <a:ea typeface="Avenir"/>
                <a:cs typeface="Avenir"/>
                <a:sym typeface="Avenir"/>
              </a:rPr>
              <a:t>FYC 100, the First-Year Community Engaged Learning </a:t>
            </a:r>
            <a:r>
              <a:rPr lang="en" sz="1100">
                <a:solidFill>
                  <a:srgbClr val="293F6F"/>
                </a:solidFill>
                <a:latin typeface="Avenir"/>
                <a:ea typeface="Avenir"/>
                <a:cs typeface="Avenir"/>
                <a:sym typeface="Avenir"/>
              </a:rPr>
              <a:t>(</a:t>
            </a:r>
            <a:r>
              <a:rPr lang="en" sz="900">
                <a:solidFill>
                  <a:srgbClr val="293F6F"/>
                </a:solidFill>
                <a:latin typeface="Avenir"/>
                <a:ea typeface="Avenir"/>
                <a:cs typeface="Avenir"/>
                <a:sym typeface="Avenir"/>
              </a:rPr>
              <a:t>FYCEL</a:t>
            </a:r>
            <a:r>
              <a:rPr lang="en" sz="1100">
                <a:solidFill>
                  <a:srgbClr val="293F6F"/>
                </a:solidFill>
                <a:latin typeface="Avenir"/>
                <a:ea typeface="Avenir"/>
                <a:cs typeface="Avenir"/>
                <a:sym typeface="Avenir"/>
              </a:rPr>
              <a:t>)</a:t>
            </a:r>
            <a:r>
              <a:rPr lang="en" sz="900">
                <a:solidFill>
                  <a:srgbClr val="293F6F"/>
                </a:solidFill>
                <a:latin typeface="Avenir"/>
                <a:ea typeface="Avenir"/>
                <a:cs typeface="Avenir"/>
                <a:sym typeface="Avenir"/>
              </a:rPr>
              <a:t> co-curricular program, is intended for first-year students to better understand who they are and to learn from their experiences before entering the local community through </a:t>
            </a:r>
            <a:r>
              <a:rPr lang="en" sz="1100" b="1">
                <a:solidFill>
                  <a:srgbClr val="293F6F"/>
                </a:solidFill>
                <a:latin typeface="Avenir"/>
                <a:ea typeface="Avenir"/>
                <a:cs typeface="Avenir"/>
                <a:sym typeface="Avenir"/>
              </a:rPr>
              <a:t>education</a:t>
            </a:r>
            <a:r>
              <a:rPr lang="en" sz="900">
                <a:solidFill>
                  <a:srgbClr val="293F6F"/>
                </a:solidFill>
                <a:latin typeface="Avenir"/>
                <a:ea typeface="Avenir"/>
                <a:cs typeface="Avenir"/>
                <a:sym typeface="Avenir"/>
              </a:rPr>
              <a:t>, </a:t>
            </a:r>
            <a:r>
              <a:rPr lang="en" sz="1100" b="1">
                <a:solidFill>
                  <a:srgbClr val="293F6F"/>
                </a:solidFill>
                <a:latin typeface="Avenir"/>
                <a:ea typeface="Avenir"/>
                <a:cs typeface="Avenir"/>
                <a:sym typeface="Avenir"/>
              </a:rPr>
              <a:t>service</a:t>
            </a:r>
            <a:r>
              <a:rPr lang="en" sz="900">
                <a:solidFill>
                  <a:srgbClr val="293F6F"/>
                </a:solidFill>
                <a:latin typeface="Avenir"/>
                <a:ea typeface="Avenir"/>
                <a:cs typeface="Avenir"/>
                <a:sym typeface="Avenir"/>
              </a:rPr>
              <a:t>, and </a:t>
            </a:r>
            <a:r>
              <a:rPr lang="en" sz="1100" b="1">
                <a:solidFill>
                  <a:srgbClr val="293F6F"/>
                </a:solidFill>
                <a:latin typeface="Avenir"/>
                <a:ea typeface="Avenir"/>
                <a:cs typeface="Avenir"/>
                <a:sym typeface="Avenir"/>
              </a:rPr>
              <a:t>reflection</a:t>
            </a:r>
            <a:r>
              <a:rPr lang="en" sz="900">
                <a:solidFill>
                  <a:srgbClr val="293F6F"/>
                </a:solidFill>
                <a:latin typeface="Avenir"/>
                <a:ea typeface="Avenir"/>
                <a:cs typeface="Avenir"/>
                <a:sym typeface="Avenir"/>
              </a:rPr>
              <a:t>. This is what we cover in the four-day experience:</a:t>
            </a:r>
            <a:endParaRPr sz="700">
              <a:solidFill>
                <a:srgbClr val="293F6F"/>
              </a:solidFill>
              <a:latin typeface="Avenir"/>
              <a:ea typeface="Avenir"/>
              <a:cs typeface="Avenir"/>
              <a:sym typeface="Avenir"/>
            </a:endParaRPr>
          </a:p>
        </p:txBody>
      </p:sp>
      <p:sp>
        <p:nvSpPr>
          <p:cNvPr id="309" name="Google Shape;309;p48"/>
          <p:cNvSpPr/>
          <p:nvPr/>
        </p:nvSpPr>
        <p:spPr>
          <a:xfrm>
            <a:off x="5182709" y="2464589"/>
            <a:ext cx="837000" cy="837000"/>
          </a:xfrm>
          <a:prstGeom prst="ellipse">
            <a:avLst/>
          </a:prstGeom>
          <a:solidFill>
            <a:srgbClr val="ECBA56"/>
          </a:solidFill>
          <a:ln w="9525"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8"/>
          <p:cNvSpPr/>
          <p:nvPr/>
        </p:nvSpPr>
        <p:spPr>
          <a:xfrm>
            <a:off x="5348238" y="3186400"/>
            <a:ext cx="1142400" cy="1083600"/>
          </a:xfrm>
          <a:prstGeom prst="ellipse">
            <a:avLst/>
          </a:prstGeom>
          <a:solidFill>
            <a:srgbClr val="ECBA56"/>
          </a:solidFill>
          <a:ln w="9525"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8"/>
          <p:cNvSpPr/>
          <p:nvPr/>
        </p:nvSpPr>
        <p:spPr>
          <a:xfrm>
            <a:off x="4853325" y="1915420"/>
            <a:ext cx="1379703" cy="328367"/>
          </a:xfrm>
          <a:prstGeom prst="rect">
            <a:avLst/>
          </a:prstGeom>
        </p:spPr>
        <p:txBody>
          <a:bodyPr>
            <a:prstTxWarp prst="textPlain">
              <a:avLst/>
            </a:prstTxWarp>
          </a:bodyPr>
          <a:lstStyle/>
          <a:p>
            <a:pPr lvl="0" algn="ctr"/>
            <a:r>
              <a:rPr b="1" i="0">
                <a:ln>
                  <a:noFill/>
                </a:ln>
                <a:solidFill>
                  <a:srgbClr val="ECBA56"/>
                </a:solidFill>
                <a:latin typeface="Avenir"/>
              </a:rPr>
              <a:t>service</a:t>
            </a:r>
          </a:p>
        </p:txBody>
      </p:sp>
      <p:sp>
        <p:nvSpPr>
          <p:cNvPr id="312" name="Google Shape;312;p48"/>
          <p:cNvSpPr txBox="1"/>
          <p:nvPr/>
        </p:nvSpPr>
        <p:spPr>
          <a:xfrm>
            <a:off x="5456238" y="3357400"/>
            <a:ext cx="926400" cy="7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Students complete a 4 hour service experience organized by CEL staff. </a:t>
            </a:r>
            <a:endParaRPr sz="700" b="1">
              <a:solidFill>
                <a:srgbClr val="FFFFFF"/>
              </a:solidFill>
              <a:latin typeface="Avenir"/>
              <a:ea typeface="Avenir"/>
              <a:cs typeface="Avenir"/>
              <a:sym typeface="Avenir"/>
            </a:endParaRPr>
          </a:p>
        </p:txBody>
      </p:sp>
      <p:sp>
        <p:nvSpPr>
          <p:cNvPr id="313" name="Google Shape;313;p48"/>
          <p:cNvSpPr txBox="1"/>
          <p:nvPr/>
        </p:nvSpPr>
        <p:spPr>
          <a:xfrm>
            <a:off x="5138014" y="2579873"/>
            <a:ext cx="926400" cy="55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Avenir"/>
                <a:ea typeface="Avenir"/>
                <a:cs typeface="Avenir"/>
                <a:sym typeface="Avenir"/>
              </a:rPr>
              <a:t>day 3</a:t>
            </a:r>
            <a:endParaRPr sz="1800" b="1">
              <a:solidFill>
                <a:srgbClr val="FFFFFF"/>
              </a:solidFill>
              <a:latin typeface="Avenir"/>
              <a:ea typeface="Avenir"/>
              <a:cs typeface="Avenir"/>
              <a:sym typeface="Avenir"/>
            </a:endParaRPr>
          </a:p>
        </p:txBody>
      </p:sp>
      <p:sp>
        <p:nvSpPr>
          <p:cNvPr id="314" name="Google Shape;314;p48"/>
          <p:cNvSpPr/>
          <p:nvPr/>
        </p:nvSpPr>
        <p:spPr>
          <a:xfrm>
            <a:off x="5882525" y="2858195"/>
            <a:ext cx="328200" cy="328200"/>
          </a:xfrm>
          <a:prstGeom prst="ellipse">
            <a:avLst/>
          </a:prstGeom>
          <a:solidFill>
            <a:srgbClr val="ECBA56"/>
          </a:solidFill>
          <a:ln w="9525"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8"/>
          <p:cNvSpPr/>
          <p:nvPr/>
        </p:nvSpPr>
        <p:spPr>
          <a:xfrm>
            <a:off x="8460449" y="2860677"/>
            <a:ext cx="429300" cy="429300"/>
          </a:xfrm>
          <a:prstGeom prst="ellipse">
            <a:avLst/>
          </a:prstGeom>
          <a:solidFill>
            <a:srgbClr val="293F6F"/>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 b="1">
              <a:solidFill>
                <a:srgbClr val="FFFFFF"/>
              </a:solidFill>
              <a:latin typeface="Avenir"/>
              <a:ea typeface="Avenir"/>
              <a:cs typeface="Avenir"/>
              <a:sym typeface="Avenir"/>
            </a:endParaRPr>
          </a:p>
        </p:txBody>
      </p:sp>
      <p:sp>
        <p:nvSpPr>
          <p:cNvPr id="316" name="Google Shape;316;p48"/>
          <p:cNvSpPr/>
          <p:nvPr/>
        </p:nvSpPr>
        <p:spPr>
          <a:xfrm>
            <a:off x="6754264" y="2592604"/>
            <a:ext cx="820800" cy="820800"/>
          </a:xfrm>
          <a:prstGeom prst="ellipse">
            <a:avLst/>
          </a:prstGeom>
          <a:solidFill>
            <a:srgbClr val="293F6F"/>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8"/>
          <p:cNvSpPr txBox="1"/>
          <p:nvPr/>
        </p:nvSpPr>
        <p:spPr>
          <a:xfrm>
            <a:off x="6520075" y="2751322"/>
            <a:ext cx="1237200" cy="3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Avenir"/>
                <a:ea typeface="Avenir"/>
                <a:cs typeface="Avenir"/>
                <a:sym typeface="Avenir"/>
              </a:rPr>
              <a:t>day 4</a:t>
            </a:r>
            <a:endParaRPr sz="1600" b="1">
              <a:solidFill>
                <a:srgbClr val="FFFFFF"/>
              </a:solidFill>
              <a:latin typeface="Avenir"/>
              <a:ea typeface="Avenir"/>
              <a:cs typeface="Avenir"/>
              <a:sym typeface="Avenir"/>
            </a:endParaRPr>
          </a:p>
        </p:txBody>
      </p:sp>
      <p:sp>
        <p:nvSpPr>
          <p:cNvPr id="318" name="Google Shape;318;p48"/>
          <p:cNvSpPr/>
          <p:nvPr/>
        </p:nvSpPr>
        <p:spPr>
          <a:xfrm>
            <a:off x="6556975" y="1539814"/>
            <a:ext cx="1163400" cy="1168200"/>
          </a:xfrm>
          <a:prstGeom prst="ellipse">
            <a:avLst/>
          </a:prstGeom>
          <a:solidFill>
            <a:srgbClr val="293F6F"/>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what?</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Clr>
                <a:srgbClr val="000000"/>
              </a:buClr>
              <a:buSzPts val="1100"/>
              <a:buFont typeface="Arial"/>
              <a:buNone/>
            </a:pPr>
            <a:r>
              <a:rPr lang="en" sz="700" b="1">
                <a:solidFill>
                  <a:srgbClr val="FFFFFF"/>
                </a:solidFill>
                <a:latin typeface="Avenir"/>
                <a:ea typeface="Avenir"/>
                <a:cs typeface="Avenir"/>
                <a:sym typeface="Avenir"/>
              </a:rPr>
              <a:t>Students share and reflect on what they chose for their service and why.</a:t>
            </a:r>
            <a:endParaRPr sz="700" b="1">
              <a:solidFill>
                <a:srgbClr val="FFFFFF"/>
              </a:solidFill>
              <a:latin typeface="Avenir"/>
              <a:ea typeface="Avenir"/>
              <a:cs typeface="Avenir"/>
              <a:sym typeface="Avenir"/>
            </a:endParaRPr>
          </a:p>
        </p:txBody>
      </p:sp>
      <p:sp>
        <p:nvSpPr>
          <p:cNvPr id="319" name="Google Shape;319;p48"/>
          <p:cNvSpPr/>
          <p:nvPr/>
        </p:nvSpPr>
        <p:spPr>
          <a:xfrm>
            <a:off x="6963150" y="2977551"/>
            <a:ext cx="1935900" cy="1869300"/>
          </a:xfrm>
          <a:prstGeom prst="ellipse">
            <a:avLst/>
          </a:prstGeom>
          <a:solidFill>
            <a:srgbClr val="293F6F"/>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now what?</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6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consider what they will do next and how they will take action. Facilitators share information on organizations to continue service </a:t>
            </a:r>
            <a:r>
              <a:rPr lang="en" sz="700" b="1">
                <a:solidFill>
                  <a:srgbClr val="FFFFFF"/>
                </a:solidFill>
                <a:uFill>
                  <a:noFill/>
                </a:uFill>
                <a:latin typeface="Avenir"/>
                <a:ea typeface="Avenir"/>
                <a:cs typeface="Avenir"/>
                <a:sym typeface="Avenir"/>
                <a:hlinkClick r:id="rId13">
                  <a:extLst>
                    <a:ext uri="{A12FA001-AC4F-418D-AE19-62706E023703}">
                      <ahyp:hlinkClr xmlns:ahyp="http://schemas.microsoft.com/office/drawing/2018/hyperlinkcolor" val="tx"/>
                    </a:ext>
                  </a:extLst>
                </a:hlinkClick>
              </a:rPr>
              <a:t>locally</a:t>
            </a:r>
            <a:r>
              <a:rPr lang="en" sz="700" b="1">
                <a:solidFill>
                  <a:srgbClr val="FFFFFF"/>
                </a:solidFill>
                <a:latin typeface="Avenir"/>
                <a:ea typeface="Avenir"/>
                <a:cs typeface="Avenir"/>
                <a:sym typeface="Avenir"/>
              </a:rPr>
              <a:t> and </a:t>
            </a:r>
            <a:r>
              <a:rPr lang="en" sz="700" b="1">
                <a:solidFill>
                  <a:srgbClr val="FFFFFF"/>
                </a:solidFill>
                <a:uFill>
                  <a:noFill/>
                </a:uFill>
                <a:latin typeface="Avenir"/>
                <a:ea typeface="Avenir"/>
                <a:cs typeface="Avenir"/>
                <a:sym typeface="Avenir"/>
                <a:hlinkClick r:id="rId14">
                  <a:extLst>
                    <a:ext uri="{A12FA001-AC4F-418D-AE19-62706E023703}">
                      <ahyp:hlinkClr xmlns:ahyp="http://schemas.microsoft.com/office/drawing/2018/hyperlinkcolor" val="tx"/>
                    </a:ext>
                  </a:extLst>
                </a:hlinkClick>
              </a:rPr>
              <a:t>virtually</a:t>
            </a:r>
            <a:r>
              <a:rPr lang="en" sz="700" b="1">
                <a:solidFill>
                  <a:srgbClr val="FFFFFF"/>
                </a:solidFill>
                <a:latin typeface="Avenir"/>
                <a:ea typeface="Avenir"/>
                <a:cs typeface="Avenir"/>
                <a:sym typeface="Avenir"/>
              </a:rPr>
              <a:t>, encourage civic participation through service, politics, activism and education.  Shared ideas on </a:t>
            </a:r>
            <a:r>
              <a:rPr lang="en" sz="700" b="1">
                <a:solidFill>
                  <a:srgbClr val="FFFFFF"/>
                </a:solidFill>
                <a:uFill>
                  <a:noFill/>
                </a:uFill>
                <a:latin typeface="Avenir"/>
                <a:ea typeface="Avenir"/>
                <a:cs typeface="Avenir"/>
                <a:sym typeface="Avenir"/>
                <a:hlinkClick r:id="rId15">
                  <a:extLst>
                    <a:ext uri="{A12FA001-AC4F-418D-AE19-62706E023703}">
                      <ahyp:hlinkClr xmlns:ahyp="http://schemas.microsoft.com/office/drawing/2018/hyperlinkcolor" val="tx"/>
                    </a:ext>
                  </a:extLst>
                </a:hlinkClick>
              </a:rPr>
              <a:t>how to stay involved</a:t>
            </a:r>
            <a:r>
              <a:rPr lang="en" sz="700" b="1">
                <a:solidFill>
                  <a:srgbClr val="FFFFFF"/>
                </a:solidFill>
                <a:latin typeface="Avenir"/>
                <a:ea typeface="Avenir"/>
                <a:cs typeface="Avenir"/>
                <a:sym typeface="Avenir"/>
              </a:rPr>
              <a:t> in CEL at and around TCNJ.</a:t>
            </a:r>
            <a:endParaRPr sz="700" b="1">
              <a:solidFill>
                <a:srgbClr val="FFFFFF"/>
              </a:solidFill>
              <a:latin typeface="Avenir"/>
              <a:ea typeface="Avenir"/>
              <a:cs typeface="Avenir"/>
              <a:sym typeface="Avenir"/>
            </a:endParaRPr>
          </a:p>
        </p:txBody>
      </p:sp>
      <p:sp>
        <p:nvSpPr>
          <p:cNvPr id="320" name="Google Shape;320;p48"/>
          <p:cNvSpPr/>
          <p:nvPr/>
        </p:nvSpPr>
        <p:spPr>
          <a:xfrm>
            <a:off x="7453347" y="1575889"/>
            <a:ext cx="1445700" cy="1445700"/>
          </a:xfrm>
          <a:prstGeom prst="ellipse">
            <a:avLst/>
          </a:prstGeom>
          <a:solidFill>
            <a:srgbClr val="293F6F"/>
          </a:solidFill>
          <a:ln w="9525" cap="flat" cmpd="sng">
            <a:solidFill>
              <a:srgbClr val="20124D"/>
            </a:solidFill>
            <a:prstDash val="solid"/>
            <a:round/>
            <a:headEnd type="none" w="sm" len="sm"/>
            <a:tailEnd type="none" w="sm" len="sm"/>
          </a:ln>
        </p:spPr>
        <p:txBody>
          <a:bodyPr spcFirstLastPara="1" wrap="square" lIns="91425" tIns="91425" rIns="71725" bIns="91425" anchor="ctr" anchorCtr="0">
            <a:noAutofit/>
          </a:bodyPr>
          <a:lstStyle/>
          <a:p>
            <a:pPr marL="0" lvl="0" indent="0" algn="ctr" rtl="0">
              <a:spcBef>
                <a:spcPts val="0"/>
              </a:spcBef>
              <a:spcAft>
                <a:spcPts val="0"/>
              </a:spcAft>
              <a:buNone/>
            </a:pPr>
            <a:r>
              <a:rPr lang="en" sz="700" b="1">
                <a:solidFill>
                  <a:srgbClr val="FFFFFF"/>
                </a:solidFill>
                <a:latin typeface="Avenir"/>
                <a:ea typeface="Avenir"/>
                <a:cs typeface="Avenir"/>
                <a:sym typeface="Avenir"/>
              </a:rPr>
              <a:t>so what? </a:t>
            </a:r>
            <a:endParaRPr sz="700" b="1">
              <a:solidFill>
                <a:srgbClr val="FFFFFF"/>
              </a:solidFill>
              <a:latin typeface="Avenir"/>
              <a:ea typeface="Avenir"/>
              <a:cs typeface="Avenir"/>
              <a:sym typeface="Avenir"/>
            </a:endParaRPr>
          </a:p>
          <a:p>
            <a:pPr marL="0" lvl="0" indent="0" algn="ctr" rtl="0">
              <a:spcBef>
                <a:spcPts val="0"/>
              </a:spcBef>
              <a:spcAft>
                <a:spcPts val="0"/>
              </a:spcAft>
              <a:buNone/>
            </a:pPr>
            <a:endParaRPr sz="700" b="1">
              <a:solidFill>
                <a:srgbClr val="FFFFFF"/>
              </a:solidFill>
              <a:latin typeface="Avenir"/>
              <a:ea typeface="Avenir"/>
              <a:cs typeface="Avenir"/>
              <a:sym typeface="Avenir"/>
            </a:endParaRPr>
          </a:p>
          <a:p>
            <a:pPr marL="0" lvl="0" indent="0" algn="ctr" rtl="0">
              <a:spcBef>
                <a:spcPts val="0"/>
              </a:spcBef>
              <a:spcAft>
                <a:spcPts val="0"/>
              </a:spcAft>
              <a:buNone/>
            </a:pPr>
            <a:r>
              <a:rPr lang="en" sz="700" b="1">
                <a:solidFill>
                  <a:srgbClr val="FFFFFF"/>
                </a:solidFill>
                <a:latin typeface="Avenir"/>
                <a:ea typeface="Avenir"/>
                <a:cs typeface="Avenir"/>
                <a:sym typeface="Avenir"/>
              </a:rPr>
              <a:t>Students discuss why this course this matters, what they are passionate about and how it connects to the content covered in days 1 and 2.</a:t>
            </a:r>
            <a:endParaRPr sz="700" b="1">
              <a:solidFill>
                <a:srgbClr val="FFCC66"/>
              </a:solidFill>
              <a:latin typeface="Avenir"/>
              <a:ea typeface="Avenir"/>
              <a:cs typeface="Avenir"/>
              <a:sym typeface="Avenir"/>
            </a:endParaRPr>
          </a:p>
        </p:txBody>
      </p:sp>
      <p:sp>
        <p:nvSpPr>
          <p:cNvPr id="321" name="Google Shape;321;p48"/>
          <p:cNvSpPr/>
          <p:nvPr/>
        </p:nvSpPr>
        <p:spPr>
          <a:xfrm>
            <a:off x="6841562" y="1043763"/>
            <a:ext cx="1710533" cy="328351"/>
          </a:xfrm>
          <a:prstGeom prst="rect">
            <a:avLst/>
          </a:prstGeom>
        </p:spPr>
        <p:txBody>
          <a:bodyPr>
            <a:prstTxWarp prst="textPlain">
              <a:avLst/>
            </a:prstTxWarp>
          </a:bodyPr>
          <a:lstStyle/>
          <a:p>
            <a:pPr lvl="0" algn="ctr"/>
            <a:r>
              <a:rPr b="1" i="0">
                <a:ln>
                  <a:noFill/>
                </a:ln>
                <a:solidFill>
                  <a:srgbClr val="293F6F"/>
                </a:solidFill>
                <a:latin typeface="Avenir"/>
              </a:rPr>
              <a:t>reflection</a:t>
            </a:r>
          </a:p>
        </p:txBody>
      </p:sp>
      <p:pic>
        <p:nvPicPr>
          <p:cNvPr id="322" name="Google Shape;322;p48"/>
          <p:cNvPicPr preferRelativeResize="0"/>
          <p:nvPr/>
        </p:nvPicPr>
        <p:blipFill>
          <a:blip r:embed="rId16">
            <a:alphaModFix/>
          </a:blip>
          <a:stretch>
            <a:fillRect/>
          </a:stretch>
        </p:blipFill>
        <p:spPr>
          <a:xfrm>
            <a:off x="61300" y="4726169"/>
            <a:ext cx="1142401" cy="36283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49"/>
          <p:cNvSpPr/>
          <p:nvPr/>
        </p:nvSpPr>
        <p:spPr>
          <a:xfrm>
            <a:off x="25150" y="-12575"/>
            <a:ext cx="29049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9"/>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Faculty Engagement Opportunities</a:t>
            </a:r>
            <a:endParaRPr sz="3200">
              <a:solidFill>
                <a:schemeClr val="lt1"/>
              </a:solidFill>
              <a:latin typeface="Palatino"/>
              <a:ea typeface="Palatino"/>
              <a:cs typeface="Palatino"/>
              <a:sym typeface="Palatino"/>
            </a:endParaRPr>
          </a:p>
        </p:txBody>
      </p:sp>
      <p:sp>
        <p:nvSpPr>
          <p:cNvPr id="329" name="Google Shape;329;p49"/>
          <p:cNvSpPr txBox="1">
            <a:spLocks noGrp="1"/>
          </p:cNvSpPr>
          <p:nvPr>
            <p:ph type="body" idx="1"/>
          </p:nvPr>
        </p:nvSpPr>
        <p:spPr>
          <a:xfrm>
            <a:off x="3034175" y="194700"/>
            <a:ext cx="6003600" cy="477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700" b="1">
                <a:solidFill>
                  <a:srgbClr val="A67A00"/>
                </a:solidFill>
              </a:rPr>
              <a:t>Teach Introductory / Advanced CEL</a:t>
            </a:r>
            <a:endParaRPr sz="2700" b="1">
              <a:solidFill>
                <a:srgbClr val="A67A00"/>
              </a:solidFill>
            </a:endParaRPr>
          </a:p>
          <a:p>
            <a:pPr marL="0" lvl="0" indent="0" algn="l" rtl="0">
              <a:lnSpc>
                <a:spcPct val="115000"/>
              </a:lnSpc>
              <a:spcBef>
                <a:spcPts val="0"/>
              </a:spcBef>
              <a:spcAft>
                <a:spcPts val="0"/>
              </a:spcAft>
              <a:buNone/>
            </a:pPr>
            <a:endParaRPr sz="1000" b="1">
              <a:solidFill>
                <a:srgbClr val="A67A00"/>
              </a:solidFill>
            </a:endParaRPr>
          </a:p>
          <a:p>
            <a:pPr marL="457200" lvl="0" indent="-387350" algn="l" rtl="0">
              <a:lnSpc>
                <a:spcPct val="115000"/>
              </a:lnSpc>
              <a:spcBef>
                <a:spcPts val="0"/>
              </a:spcBef>
              <a:spcAft>
                <a:spcPts val="0"/>
              </a:spcAft>
              <a:buSzPts val="2500"/>
              <a:buFont typeface="Palatino"/>
              <a:buChar char="●"/>
            </a:pPr>
            <a:r>
              <a:rPr lang="en" sz="2500">
                <a:latin typeface="Palatino"/>
                <a:ea typeface="Palatino"/>
                <a:cs typeface="Palatino"/>
                <a:sym typeface="Palatino"/>
              </a:rPr>
              <a:t>Integrate CEL into</a:t>
            </a:r>
            <a:endParaRPr sz="2500">
              <a:latin typeface="Palatino"/>
              <a:ea typeface="Palatino"/>
              <a:cs typeface="Palatino"/>
              <a:sym typeface="Palatino"/>
            </a:endParaRPr>
          </a:p>
          <a:p>
            <a:pPr marL="914400" lvl="1" indent="-355600" algn="l" rtl="0">
              <a:lnSpc>
                <a:spcPct val="115000"/>
              </a:lnSpc>
              <a:spcBef>
                <a:spcPts val="0"/>
              </a:spcBef>
              <a:spcAft>
                <a:spcPts val="0"/>
              </a:spcAft>
              <a:buSzPts val="2000"/>
              <a:buFont typeface="Palatino"/>
              <a:buChar char="○"/>
            </a:pPr>
            <a:r>
              <a:rPr lang="en" sz="2000">
                <a:latin typeface="Palatino"/>
                <a:ea typeface="Palatino"/>
                <a:cs typeface="Palatino"/>
                <a:sym typeface="Palatino"/>
              </a:rPr>
              <a:t>Classes</a:t>
            </a:r>
            <a:endParaRPr sz="2000">
              <a:latin typeface="Palatino"/>
              <a:ea typeface="Palatino"/>
              <a:cs typeface="Palatino"/>
              <a:sym typeface="Palatino"/>
            </a:endParaRPr>
          </a:p>
          <a:p>
            <a:pPr marL="1371600" lvl="2" indent="-342900" algn="l" rtl="0">
              <a:lnSpc>
                <a:spcPct val="115000"/>
              </a:lnSpc>
              <a:spcBef>
                <a:spcPts val="0"/>
              </a:spcBef>
              <a:spcAft>
                <a:spcPts val="0"/>
              </a:spcAft>
              <a:buSzPts val="1800"/>
              <a:buFont typeface="Palatino"/>
              <a:buChar char="■"/>
            </a:pPr>
            <a:r>
              <a:rPr lang="en" sz="1800" u="sng">
                <a:solidFill>
                  <a:schemeClr val="hlink"/>
                </a:solidFill>
                <a:latin typeface="Palatino"/>
                <a:ea typeface="Palatino"/>
                <a:cs typeface="Palatino"/>
                <a:sym typeface="Palatino"/>
                <a:hlinkClick r:id="rId3"/>
              </a:rPr>
              <a:t>Examples</a:t>
            </a:r>
            <a:endParaRPr sz="1600">
              <a:latin typeface="Palatino"/>
              <a:ea typeface="Palatino"/>
              <a:cs typeface="Palatino"/>
              <a:sym typeface="Palatino"/>
            </a:endParaRPr>
          </a:p>
          <a:p>
            <a:pPr marL="914400" lvl="1" indent="-355600" algn="l" rtl="0">
              <a:lnSpc>
                <a:spcPct val="115000"/>
              </a:lnSpc>
              <a:spcBef>
                <a:spcPts val="0"/>
              </a:spcBef>
              <a:spcAft>
                <a:spcPts val="0"/>
              </a:spcAft>
              <a:buSzPts val="2000"/>
              <a:buFont typeface="Palatino"/>
              <a:buChar char="○"/>
            </a:pPr>
            <a:r>
              <a:rPr lang="en" sz="2000">
                <a:latin typeface="Palatino"/>
                <a:ea typeface="Palatino"/>
                <a:cs typeface="Palatino"/>
                <a:sym typeface="Palatino"/>
              </a:rPr>
              <a:t>Internships</a:t>
            </a:r>
            <a:endParaRPr sz="2000">
              <a:latin typeface="Palatino"/>
              <a:ea typeface="Palatino"/>
              <a:cs typeface="Palatino"/>
              <a:sym typeface="Palatino"/>
            </a:endParaRPr>
          </a:p>
          <a:p>
            <a:pPr marL="914400" lvl="1" indent="-355600" algn="l" rtl="0">
              <a:lnSpc>
                <a:spcPct val="115000"/>
              </a:lnSpc>
              <a:spcBef>
                <a:spcPts val="0"/>
              </a:spcBef>
              <a:spcAft>
                <a:spcPts val="0"/>
              </a:spcAft>
              <a:buSzPts val="2000"/>
              <a:buFont typeface="Palatino"/>
              <a:buChar char="○"/>
            </a:pPr>
            <a:r>
              <a:rPr lang="en" sz="2000">
                <a:latin typeface="Palatino"/>
                <a:ea typeface="Palatino"/>
                <a:cs typeface="Palatino"/>
                <a:sym typeface="Palatino"/>
              </a:rPr>
              <a:t>Independent study</a:t>
            </a:r>
            <a:endParaRPr sz="2000">
              <a:latin typeface="Palatino"/>
              <a:ea typeface="Palatino"/>
              <a:cs typeface="Palatino"/>
              <a:sym typeface="Palatino"/>
            </a:endParaRPr>
          </a:p>
          <a:p>
            <a:pPr marL="457200" lvl="0" indent="-387350" algn="l" rtl="0">
              <a:spcBef>
                <a:spcPts val="0"/>
              </a:spcBef>
              <a:spcAft>
                <a:spcPts val="0"/>
              </a:spcAft>
              <a:buSzPts val="2500"/>
              <a:buFont typeface="Palatino"/>
              <a:buChar char="●"/>
            </a:pPr>
            <a:r>
              <a:rPr lang="en" sz="2500">
                <a:latin typeface="Palatino"/>
                <a:ea typeface="Palatino"/>
                <a:cs typeface="Palatino"/>
                <a:sym typeface="Palatino"/>
              </a:rPr>
              <a:t>Individual Faculty Projects</a:t>
            </a:r>
            <a:endParaRPr sz="2500">
              <a:latin typeface="Palatino"/>
              <a:ea typeface="Palatino"/>
              <a:cs typeface="Palatino"/>
              <a:sym typeface="Palatino"/>
            </a:endParaRPr>
          </a:p>
          <a:p>
            <a:pPr marL="914400" lvl="1" indent="-387350" algn="l" rtl="0">
              <a:spcBef>
                <a:spcPts val="0"/>
              </a:spcBef>
              <a:spcAft>
                <a:spcPts val="0"/>
              </a:spcAft>
              <a:buSzPts val="2500"/>
              <a:buFont typeface="Palatino"/>
              <a:buChar char="○"/>
            </a:pPr>
            <a:r>
              <a:rPr lang="en" sz="2500">
                <a:latin typeface="Palatino"/>
                <a:ea typeface="Palatino"/>
                <a:cs typeface="Palatino"/>
                <a:sym typeface="Palatino"/>
              </a:rPr>
              <a:t>Workshops</a:t>
            </a:r>
            <a:endParaRPr sz="2500">
              <a:latin typeface="Palatino"/>
              <a:ea typeface="Palatino"/>
              <a:cs typeface="Palatino"/>
              <a:sym typeface="Palatino"/>
            </a:endParaRPr>
          </a:p>
          <a:p>
            <a:pPr marL="914400" lvl="1" indent="-387350" algn="l" rtl="0">
              <a:spcBef>
                <a:spcPts val="0"/>
              </a:spcBef>
              <a:spcAft>
                <a:spcPts val="0"/>
              </a:spcAft>
              <a:buSzPts val="2500"/>
              <a:buFont typeface="Palatino"/>
              <a:buChar char="○"/>
            </a:pPr>
            <a:r>
              <a:rPr lang="en" sz="2500">
                <a:latin typeface="Palatino"/>
                <a:ea typeface="Palatino"/>
                <a:cs typeface="Palatino"/>
                <a:sym typeface="Palatino"/>
              </a:rPr>
              <a:t>Grant collaborator</a:t>
            </a:r>
            <a:endParaRPr sz="2500">
              <a:latin typeface="Palatino"/>
              <a:ea typeface="Palatino"/>
              <a:cs typeface="Palatino"/>
              <a:sym typeface="Palatino"/>
            </a:endParaRPr>
          </a:p>
          <a:p>
            <a:pPr marL="457200" lvl="0" indent="-387350" algn="l" rtl="0">
              <a:spcBef>
                <a:spcPts val="0"/>
              </a:spcBef>
              <a:spcAft>
                <a:spcPts val="0"/>
              </a:spcAft>
              <a:buSzPts val="2500"/>
              <a:buFont typeface="Palatino"/>
              <a:buChar char="●"/>
            </a:pPr>
            <a:r>
              <a:rPr lang="en" sz="2500">
                <a:latin typeface="Palatino"/>
                <a:ea typeface="Palatino"/>
                <a:cs typeface="Palatino"/>
                <a:sym typeface="Palatino"/>
              </a:rPr>
              <a:t>CEL-by-Contract </a:t>
            </a:r>
            <a:r>
              <a:rPr lang="en">
                <a:latin typeface="Palatino"/>
                <a:ea typeface="Palatino"/>
                <a:cs typeface="Palatino"/>
                <a:sym typeface="Palatino"/>
              </a:rPr>
              <a:t>(</a:t>
            </a:r>
            <a:r>
              <a:rPr lang="en" i="1">
                <a:latin typeface="Palatino"/>
                <a:ea typeface="Palatino"/>
                <a:cs typeface="Palatino"/>
                <a:sym typeface="Palatino"/>
              </a:rPr>
              <a:t>proposal in governance)</a:t>
            </a:r>
            <a:endParaRPr sz="2000">
              <a:latin typeface="Palatino"/>
              <a:ea typeface="Palatino"/>
              <a:cs typeface="Palatino"/>
              <a:sym typeface="Palatin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50"/>
          <p:cNvSpPr/>
          <p:nvPr/>
        </p:nvSpPr>
        <p:spPr>
          <a:xfrm>
            <a:off x="25150" y="-12575"/>
            <a:ext cx="29049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0"/>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Faculty Engagement Opportunities</a:t>
            </a:r>
            <a:endParaRPr sz="3200">
              <a:solidFill>
                <a:schemeClr val="lt1"/>
              </a:solidFill>
              <a:latin typeface="Palatino"/>
              <a:ea typeface="Palatino"/>
              <a:cs typeface="Palatino"/>
              <a:sym typeface="Palatino"/>
            </a:endParaRPr>
          </a:p>
        </p:txBody>
      </p:sp>
      <p:sp>
        <p:nvSpPr>
          <p:cNvPr id="336" name="Google Shape;336;p50"/>
          <p:cNvSpPr txBox="1">
            <a:spLocks noGrp="1"/>
          </p:cNvSpPr>
          <p:nvPr>
            <p:ph type="body" idx="1"/>
          </p:nvPr>
        </p:nvSpPr>
        <p:spPr>
          <a:xfrm>
            <a:off x="3034175" y="292050"/>
            <a:ext cx="6003600" cy="4673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700" b="1">
                <a:solidFill>
                  <a:srgbClr val="A67A00"/>
                </a:solidFill>
              </a:rPr>
              <a:t>Teach Introductory / Advanced CEL</a:t>
            </a:r>
            <a:endParaRPr sz="2700" b="1">
              <a:solidFill>
                <a:srgbClr val="A67A00"/>
              </a:solidFill>
            </a:endParaRPr>
          </a:p>
          <a:p>
            <a:pPr marL="0" lvl="0" indent="0" algn="l" rtl="0">
              <a:lnSpc>
                <a:spcPct val="115000"/>
              </a:lnSpc>
              <a:spcBef>
                <a:spcPts val="0"/>
              </a:spcBef>
              <a:spcAft>
                <a:spcPts val="0"/>
              </a:spcAft>
              <a:buNone/>
            </a:pPr>
            <a:endParaRPr sz="1000" b="1">
              <a:solidFill>
                <a:srgbClr val="A67A00"/>
              </a:solidFill>
            </a:endParaRPr>
          </a:p>
          <a:p>
            <a:pPr marL="457200" lvl="0" indent="-387350" algn="l" rtl="0">
              <a:lnSpc>
                <a:spcPct val="115000"/>
              </a:lnSpc>
              <a:spcBef>
                <a:spcPts val="0"/>
              </a:spcBef>
              <a:spcAft>
                <a:spcPts val="0"/>
              </a:spcAft>
              <a:buSzPts val="2500"/>
              <a:buFont typeface="Palatino"/>
              <a:buChar char="●"/>
            </a:pPr>
            <a:r>
              <a:rPr lang="en" sz="2500">
                <a:latin typeface="Palatino"/>
                <a:ea typeface="Palatino"/>
                <a:cs typeface="Palatino"/>
                <a:sym typeface="Palatino"/>
              </a:rPr>
              <a:t>Develop Pathways</a:t>
            </a:r>
            <a:endParaRPr sz="2500">
              <a:latin typeface="Palatino"/>
              <a:ea typeface="Palatino"/>
              <a:cs typeface="Palatino"/>
              <a:sym typeface="Palatino"/>
            </a:endParaRPr>
          </a:p>
          <a:p>
            <a:pPr marL="914400" lvl="1" indent="-355600" algn="l" rtl="0">
              <a:lnSpc>
                <a:spcPct val="115000"/>
              </a:lnSpc>
              <a:spcBef>
                <a:spcPts val="0"/>
              </a:spcBef>
              <a:spcAft>
                <a:spcPts val="0"/>
              </a:spcAft>
              <a:buSzPts val="2000"/>
              <a:buFont typeface="Palatino"/>
              <a:buChar char="○"/>
            </a:pPr>
            <a:r>
              <a:rPr lang="en" sz="2000">
                <a:latin typeface="Palatino"/>
                <a:ea typeface="Palatino"/>
                <a:cs typeface="Palatino"/>
                <a:sym typeface="Palatino"/>
              </a:rPr>
              <a:t>Require major courses with CEL</a:t>
            </a:r>
            <a:endParaRPr sz="2000">
              <a:latin typeface="Palatino"/>
              <a:ea typeface="Palatino"/>
              <a:cs typeface="Palatino"/>
              <a:sym typeface="Palatino"/>
            </a:endParaRPr>
          </a:p>
          <a:p>
            <a:pPr marL="914400" lvl="1" indent="-355600" algn="l" rtl="0">
              <a:lnSpc>
                <a:spcPct val="115000"/>
              </a:lnSpc>
              <a:spcBef>
                <a:spcPts val="0"/>
              </a:spcBef>
              <a:spcAft>
                <a:spcPts val="0"/>
              </a:spcAft>
              <a:buSzPts val="2000"/>
              <a:buFont typeface="Palatino"/>
              <a:buChar char="○"/>
            </a:pPr>
            <a:r>
              <a:rPr lang="en" sz="2000">
                <a:latin typeface="Palatino"/>
                <a:ea typeface="Palatino"/>
                <a:cs typeface="Palatino"/>
                <a:sym typeface="Palatino"/>
              </a:rPr>
              <a:t>Interest areas</a:t>
            </a:r>
            <a:endParaRPr sz="2000">
              <a:latin typeface="Palatino"/>
              <a:ea typeface="Palatino"/>
              <a:cs typeface="Palatino"/>
              <a:sym typeface="Palatino"/>
            </a:endParaRPr>
          </a:p>
          <a:p>
            <a:pPr marL="457200" lvl="0" indent="-355600" algn="l" rtl="0">
              <a:spcBef>
                <a:spcPts val="0"/>
              </a:spcBef>
              <a:spcAft>
                <a:spcPts val="0"/>
              </a:spcAft>
              <a:buSzPts val="2000"/>
              <a:buFont typeface="Palatino"/>
              <a:buChar char="●"/>
            </a:pPr>
            <a:r>
              <a:rPr lang="en" sz="2500">
                <a:latin typeface="Palatino"/>
                <a:ea typeface="Palatino"/>
                <a:cs typeface="Palatino"/>
                <a:sym typeface="Palatino"/>
              </a:rPr>
              <a:t>ACEL Requirements</a:t>
            </a:r>
            <a:endParaRPr sz="2500">
              <a:latin typeface="Palatino"/>
              <a:ea typeface="Palatino"/>
              <a:cs typeface="Palatino"/>
              <a:sym typeface="Palatino"/>
            </a:endParaRPr>
          </a:p>
          <a:p>
            <a:pPr marL="914400" lvl="1" indent="-355600" algn="l" rtl="0">
              <a:spcBef>
                <a:spcPts val="0"/>
              </a:spcBef>
              <a:spcAft>
                <a:spcPts val="0"/>
              </a:spcAft>
              <a:buSzPts val="2000"/>
              <a:buFont typeface="Palatino"/>
              <a:buChar char="○"/>
            </a:pPr>
            <a:r>
              <a:rPr lang="en" sz="2000">
                <a:latin typeface="Palatino"/>
                <a:ea typeface="Palatino"/>
                <a:cs typeface="Palatino"/>
                <a:sym typeface="Palatino"/>
              </a:rPr>
              <a:t>Social Justice Minor</a:t>
            </a:r>
            <a:endParaRPr sz="2000">
              <a:latin typeface="Palatino"/>
              <a:ea typeface="Palatino"/>
              <a:cs typeface="Palatino"/>
              <a:sym typeface="Palatino"/>
            </a:endParaRPr>
          </a:p>
          <a:p>
            <a:pPr marL="914400" lvl="1" indent="-355600" algn="l" rtl="0">
              <a:spcBef>
                <a:spcPts val="0"/>
              </a:spcBef>
              <a:spcAft>
                <a:spcPts val="0"/>
              </a:spcAft>
              <a:buSzPts val="2000"/>
              <a:buFont typeface="Palatino"/>
              <a:buChar char="○"/>
            </a:pPr>
            <a:r>
              <a:rPr lang="en" sz="2000">
                <a:latin typeface="Palatino"/>
                <a:ea typeface="Palatino"/>
                <a:cs typeface="Palatino"/>
                <a:sym typeface="Palatino"/>
              </a:rPr>
              <a:t>Honors Program </a:t>
            </a:r>
            <a:r>
              <a:rPr lang="en" sz="1800">
                <a:latin typeface="Palatino"/>
                <a:ea typeface="Palatino"/>
                <a:cs typeface="Palatino"/>
                <a:sym typeface="Palatino"/>
              </a:rPr>
              <a:t>(</a:t>
            </a:r>
            <a:r>
              <a:rPr lang="en" sz="1800" i="1">
                <a:latin typeface="Palatino"/>
                <a:ea typeface="Palatino"/>
                <a:cs typeface="Palatino"/>
                <a:sym typeface="Palatino"/>
              </a:rPr>
              <a:t>proposal in governan</a:t>
            </a:r>
            <a:endParaRPr sz="2500">
              <a:latin typeface="Palatino"/>
              <a:ea typeface="Palatino"/>
              <a:cs typeface="Palatino"/>
              <a:sym typeface="Palatino"/>
            </a:endParaRPr>
          </a:p>
          <a:p>
            <a:pPr marL="457200" lvl="0" indent="-387350" algn="l" rtl="0">
              <a:lnSpc>
                <a:spcPct val="115000"/>
              </a:lnSpc>
              <a:spcBef>
                <a:spcPts val="0"/>
              </a:spcBef>
              <a:spcAft>
                <a:spcPts val="0"/>
              </a:spcAft>
              <a:buSzPts val="2500"/>
              <a:buFont typeface="Palatino"/>
              <a:buChar char="●"/>
            </a:pPr>
            <a:r>
              <a:rPr lang="en" sz="2500">
                <a:latin typeface="Palatino"/>
                <a:ea typeface="Palatino"/>
                <a:cs typeface="Palatino"/>
                <a:sym typeface="Palatino"/>
              </a:rPr>
              <a:t>Integrate CEL work into department Disciplinary Standards</a:t>
            </a:r>
            <a:endParaRPr sz="2500">
              <a:latin typeface="Palatino"/>
              <a:ea typeface="Palatino"/>
              <a:cs typeface="Palatino"/>
              <a:sym typeface="Palatino"/>
            </a:endParaRPr>
          </a:p>
          <a:p>
            <a:pPr marL="457200" lvl="0" indent="-387350" algn="l" rtl="0">
              <a:lnSpc>
                <a:spcPct val="115000"/>
              </a:lnSpc>
              <a:spcBef>
                <a:spcPts val="0"/>
              </a:spcBef>
              <a:spcAft>
                <a:spcPts val="0"/>
              </a:spcAft>
              <a:buSzPts val="2500"/>
              <a:buFont typeface="Palatino"/>
              <a:buChar char="●"/>
            </a:pPr>
            <a:r>
              <a:rPr lang="en" sz="2500">
                <a:latin typeface="Palatino"/>
                <a:ea typeface="Palatino"/>
                <a:cs typeface="Palatino"/>
                <a:sym typeface="Palatino"/>
              </a:rPr>
              <a:t>Connect to Career and Global experiences </a:t>
            </a:r>
            <a:endParaRPr sz="2500">
              <a:latin typeface="Palatino"/>
              <a:ea typeface="Palatino"/>
              <a:cs typeface="Palatino"/>
              <a:sym typeface="Palatin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a:spLocks noGrp="1"/>
          </p:cNvSpPr>
          <p:nvPr>
            <p:ph type="title"/>
          </p:nvPr>
        </p:nvSpPr>
        <p:spPr>
          <a:xfrm>
            <a:off x="150900" y="162250"/>
            <a:ext cx="8993100" cy="8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293F6F"/>
                </a:solidFill>
                <a:latin typeface="Palatino"/>
                <a:ea typeface="Palatino"/>
                <a:cs typeface="Palatino"/>
                <a:sym typeface="Palatino"/>
              </a:rPr>
              <a:t>CEL Designation Requirements &amp; Approval Process</a:t>
            </a:r>
            <a:endParaRPr sz="3000">
              <a:solidFill>
                <a:srgbClr val="293F6F"/>
              </a:solidFill>
              <a:latin typeface="Palatino"/>
              <a:ea typeface="Palatino"/>
              <a:cs typeface="Palatino"/>
              <a:sym typeface="Palatino"/>
            </a:endParaRPr>
          </a:p>
        </p:txBody>
      </p:sp>
      <p:sp>
        <p:nvSpPr>
          <p:cNvPr id="342" name="Google Shape;342;p51"/>
          <p:cNvSpPr txBox="1">
            <a:spLocks noGrp="1"/>
          </p:cNvSpPr>
          <p:nvPr>
            <p:ph type="body" idx="1"/>
          </p:nvPr>
        </p:nvSpPr>
        <p:spPr>
          <a:xfrm>
            <a:off x="74700" y="908625"/>
            <a:ext cx="3997800" cy="42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A67A00"/>
                </a:solidFill>
              </a:rPr>
              <a:t>Requirements</a:t>
            </a:r>
            <a:endParaRPr sz="2400" b="1">
              <a:solidFill>
                <a:srgbClr val="A67A00"/>
              </a:solidFill>
            </a:endParaRPr>
          </a:p>
          <a:p>
            <a:pPr marL="0" lvl="0" indent="0" algn="l" rtl="0">
              <a:spcBef>
                <a:spcPts val="0"/>
              </a:spcBef>
              <a:spcAft>
                <a:spcPts val="0"/>
              </a:spcAft>
              <a:buNone/>
            </a:pPr>
            <a:endParaRPr sz="700" b="1">
              <a:solidFill>
                <a:srgbClr val="A67A00"/>
              </a:solidFill>
            </a:endParaRPr>
          </a:p>
          <a:p>
            <a:pPr marL="457200" lvl="0" indent="-355600" algn="l" rtl="0">
              <a:spcBef>
                <a:spcPts val="0"/>
              </a:spcBef>
              <a:spcAft>
                <a:spcPts val="0"/>
              </a:spcAft>
              <a:buSzPts val="2000"/>
              <a:buChar char="●"/>
            </a:pPr>
            <a:r>
              <a:rPr lang="en" sz="2000"/>
              <a:t>Introductory CEL</a:t>
            </a:r>
            <a:endParaRPr sz="2000"/>
          </a:p>
          <a:p>
            <a:pPr marL="914400" lvl="1" indent="-330200" algn="l" rtl="0">
              <a:spcBef>
                <a:spcPts val="0"/>
              </a:spcBef>
              <a:spcAft>
                <a:spcPts val="0"/>
              </a:spcAft>
              <a:buSzPts val="1600"/>
              <a:buFont typeface="Palatino"/>
              <a:buChar char="○"/>
            </a:pPr>
            <a:r>
              <a:rPr lang="en" sz="1600"/>
              <a:t>Address </a:t>
            </a:r>
            <a:r>
              <a:rPr lang="en" sz="1600" b="1"/>
              <a:t>2</a:t>
            </a:r>
            <a:r>
              <a:rPr lang="en" sz="1600"/>
              <a:t> CEL Learning Goals</a:t>
            </a:r>
            <a:endParaRPr sz="1600"/>
          </a:p>
          <a:p>
            <a:pPr marL="914400" lvl="1" indent="-330200" algn="l" rtl="0">
              <a:spcBef>
                <a:spcPts val="0"/>
              </a:spcBef>
              <a:spcAft>
                <a:spcPts val="0"/>
              </a:spcAft>
              <a:buSzPts val="1600"/>
              <a:buFont typeface="Palatino"/>
              <a:buChar char="○"/>
            </a:pPr>
            <a:r>
              <a:rPr lang="en" sz="1600"/>
              <a:t>Minimum of </a:t>
            </a:r>
            <a:r>
              <a:rPr lang="en" sz="1600" b="1"/>
              <a:t>10</a:t>
            </a:r>
            <a:r>
              <a:rPr lang="en" sz="1600"/>
              <a:t> hours of action</a:t>
            </a:r>
            <a:endParaRPr sz="1600"/>
          </a:p>
          <a:p>
            <a:pPr marL="914400" lvl="1" indent="-330200" algn="l" rtl="0">
              <a:spcBef>
                <a:spcPts val="0"/>
              </a:spcBef>
              <a:spcAft>
                <a:spcPts val="0"/>
              </a:spcAft>
              <a:buSzPts val="1600"/>
              <a:buChar char="○"/>
            </a:pPr>
            <a:r>
              <a:rPr lang="en" sz="1600"/>
              <a:t>Reflection</a:t>
            </a:r>
            <a:endParaRPr sz="1600"/>
          </a:p>
          <a:p>
            <a:pPr marL="914400" lvl="1" indent="-330200" algn="l" rtl="0">
              <a:spcBef>
                <a:spcPts val="0"/>
              </a:spcBef>
              <a:spcAft>
                <a:spcPts val="0"/>
              </a:spcAft>
              <a:buSzPts val="1600"/>
              <a:buChar char="○"/>
            </a:pPr>
            <a:r>
              <a:rPr lang="en" sz="1600"/>
              <a:t>Graded Assignment </a:t>
            </a:r>
            <a:endParaRPr sz="1600"/>
          </a:p>
          <a:p>
            <a:pPr marL="0" lvl="0" indent="0" algn="l" rtl="0">
              <a:spcBef>
                <a:spcPts val="0"/>
              </a:spcBef>
              <a:spcAft>
                <a:spcPts val="0"/>
              </a:spcAft>
              <a:buNone/>
            </a:pPr>
            <a:endParaRPr sz="1600"/>
          </a:p>
          <a:p>
            <a:pPr marL="457200" lvl="0" indent="-355600" algn="l" rtl="0">
              <a:spcBef>
                <a:spcPts val="0"/>
              </a:spcBef>
              <a:spcAft>
                <a:spcPts val="0"/>
              </a:spcAft>
              <a:buSzPts val="2000"/>
              <a:buChar char="●"/>
            </a:pPr>
            <a:r>
              <a:rPr lang="en" sz="2000"/>
              <a:t>Advanced CEL</a:t>
            </a:r>
            <a:endParaRPr sz="2000"/>
          </a:p>
          <a:p>
            <a:pPr marL="914400" lvl="1" indent="-330200" algn="l" rtl="0">
              <a:spcBef>
                <a:spcPts val="0"/>
              </a:spcBef>
              <a:spcAft>
                <a:spcPts val="0"/>
              </a:spcAft>
              <a:buSzPts val="1600"/>
              <a:buChar char="○"/>
            </a:pPr>
            <a:r>
              <a:rPr lang="en" sz="1600"/>
              <a:t>Address 3 CEL Learning Goals</a:t>
            </a:r>
            <a:endParaRPr sz="1600"/>
          </a:p>
          <a:p>
            <a:pPr marL="914400" lvl="1" indent="-330200" algn="l" rtl="0">
              <a:spcBef>
                <a:spcPts val="0"/>
              </a:spcBef>
              <a:spcAft>
                <a:spcPts val="0"/>
              </a:spcAft>
              <a:buSzPts val="1600"/>
              <a:buChar char="○"/>
            </a:pPr>
            <a:r>
              <a:rPr lang="en" sz="1600"/>
              <a:t>Minimum of 20 hours of action</a:t>
            </a:r>
            <a:endParaRPr sz="1600"/>
          </a:p>
          <a:p>
            <a:pPr marL="914400" lvl="1" indent="-330200" algn="l" rtl="0">
              <a:spcBef>
                <a:spcPts val="0"/>
              </a:spcBef>
              <a:spcAft>
                <a:spcPts val="0"/>
              </a:spcAft>
              <a:buSzPts val="1600"/>
              <a:buChar char="○"/>
            </a:pPr>
            <a:r>
              <a:rPr lang="en" sz="1600"/>
              <a:t>Reflection</a:t>
            </a:r>
            <a:endParaRPr sz="1600"/>
          </a:p>
          <a:p>
            <a:pPr marL="914400" lvl="1" indent="-330200" algn="l" rtl="0">
              <a:spcBef>
                <a:spcPts val="0"/>
              </a:spcBef>
              <a:spcAft>
                <a:spcPts val="0"/>
              </a:spcAft>
              <a:buSzPts val="1600"/>
              <a:buChar char="○"/>
            </a:pPr>
            <a:r>
              <a:rPr lang="en" sz="1600"/>
              <a:t>Graded Assignment</a:t>
            </a:r>
            <a:endParaRPr sz="1600"/>
          </a:p>
        </p:txBody>
      </p:sp>
      <p:sp>
        <p:nvSpPr>
          <p:cNvPr id="343" name="Google Shape;343;p51"/>
          <p:cNvSpPr txBox="1">
            <a:spLocks noGrp="1"/>
          </p:cNvSpPr>
          <p:nvPr>
            <p:ph type="body" idx="1"/>
          </p:nvPr>
        </p:nvSpPr>
        <p:spPr>
          <a:xfrm>
            <a:off x="4572000" y="908625"/>
            <a:ext cx="4581900" cy="40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A67A00"/>
                </a:solidFill>
              </a:rPr>
              <a:t>Approval Process</a:t>
            </a:r>
            <a:endParaRPr sz="2400" b="1">
              <a:solidFill>
                <a:srgbClr val="A67A00"/>
              </a:solidFill>
            </a:endParaRPr>
          </a:p>
          <a:p>
            <a:pPr marL="0" lvl="0" indent="0" algn="l" rtl="0">
              <a:spcBef>
                <a:spcPts val="0"/>
              </a:spcBef>
              <a:spcAft>
                <a:spcPts val="0"/>
              </a:spcAft>
              <a:buNone/>
            </a:pPr>
            <a:endParaRPr sz="700" b="1">
              <a:solidFill>
                <a:srgbClr val="A67A00"/>
              </a:solidFill>
            </a:endParaRPr>
          </a:p>
          <a:p>
            <a:pPr marL="457200" lvl="0" indent="-342900" algn="l" rtl="0">
              <a:spcBef>
                <a:spcPts val="0"/>
              </a:spcBef>
              <a:spcAft>
                <a:spcPts val="0"/>
              </a:spcAft>
              <a:buSzPts val="1800"/>
              <a:buChar char="●"/>
            </a:pPr>
            <a:r>
              <a:rPr lang="en"/>
              <a:t>Faculty Member Submits Application / Renewal Form</a:t>
            </a:r>
            <a:endParaRPr/>
          </a:p>
          <a:p>
            <a:pPr marL="0" lvl="0" indent="0" algn="l" rtl="0">
              <a:spcBef>
                <a:spcPts val="0"/>
              </a:spcBef>
              <a:spcAft>
                <a:spcPts val="0"/>
              </a:spcAft>
              <a:buNone/>
            </a:pPr>
            <a:endParaRPr/>
          </a:p>
          <a:p>
            <a:pPr marL="457200" lvl="0" indent="-330200" algn="l" rtl="0">
              <a:spcBef>
                <a:spcPts val="0"/>
              </a:spcBef>
              <a:spcAft>
                <a:spcPts val="0"/>
              </a:spcAft>
              <a:buSzPts val="1600"/>
              <a:buFont typeface="Palatino"/>
              <a:buChar char="●"/>
            </a:pPr>
            <a:r>
              <a:rPr lang="en"/>
              <a:t>CEL Coordinator Initial Review and Approval</a:t>
            </a:r>
            <a:endParaRPr/>
          </a:p>
          <a:p>
            <a:pPr marL="457200" lvl="0" indent="-330200" algn="l" rtl="0">
              <a:spcBef>
                <a:spcPts val="0"/>
              </a:spcBef>
              <a:spcAft>
                <a:spcPts val="0"/>
              </a:spcAft>
              <a:buSzPts val="1600"/>
              <a:buFont typeface="Palatino"/>
              <a:buChar char="●"/>
            </a:pPr>
            <a:r>
              <a:rPr lang="en"/>
              <a:t>CEL Institute Approval</a:t>
            </a:r>
            <a:endParaRPr/>
          </a:p>
          <a:p>
            <a:pPr marL="457200" lvl="0" indent="-330200" algn="l" rtl="0">
              <a:spcBef>
                <a:spcPts val="0"/>
              </a:spcBef>
              <a:spcAft>
                <a:spcPts val="0"/>
              </a:spcAft>
              <a:buSzPts val="1600"/>
              <a:buFont typeface="Palatino"/>
              <a:buChar char="●"/>
            </a:pPr>
            <a:r>
              <a:rPr lang="en"/>
              <a:t>CEL Council Approval</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a:t>Designation is added to class (not course) in PAWS</a:t>
            </a:r>
            <a:endParaRPr/>
          </a:p>
        </p:txBody>
      </p:sp>
      <p:cxnSp>
        <p:nvCxnSpPr>
          <p:cNvPr id="344" name="Google Shape;344;p51"/>
          <p:cNvCxnSpPr/>
          <p:nvPr/>
        </p:nvCxnSpPr>
        <p:spPr>
          <a:xfrm>
            <a:off x="4283550" y="900525"/>
            <a:ext cx="0" cy="4105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0">
                <a:solidFill>
                  <a:srgbClr val="293F6F"/>
                </a:solidFill>
              </a:rPr>
              <a:t>CEL Application Deadlines</a:t>
            </a:r>
            <a:endParaRPr b="0">
              <a:solidFill>
                <a:srgbClr val="293F6F"/>
              </a:solidFill>
            </a:endParaRPr>
          </a:p>
        </p:txBody>
      </p:sp>
      <p:sp>
        <p:nvSpPr>
          <p:cNvPr id="350" name="Google Shape;350;p5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solidFill>
                  <a:srgbClr val="A67A00"/>
                </a:solidFill>
              </a:rPr>
              <a:t>Fall Semester</a:t>
            </a:r>
            <a:endParaRPr sz="3000">
              <a:solidFill>
                <a:srgbClr val="A67A00"/>
              </a:solidFill>
            </a:endParaRPr>
          </a:p>
          <a:p>
            <a:pPr marL="0" lvl="0" indent="0" algn="l" rtl="0">
              <a:spcBef>
                <a:spcPts val="1200"/>
              </a:spcBef>
              <a:spcAft>
                <a:spcPts val="0"/>
              </a:spcAft>
              <a:buNone/>
            </a:pPr>
            <a:r>
              <a:rPr lang="en" sz="2000">
                <a:latin typeface="Palatino"/>
                <a:ea typeface="Palatino"/>
                <a:cs typeface="Palatino"/>
                <a:sym typeface="Palatino"/>
              </a:rPr>
              <a:t>BATCH 1: Applications due March, approved at April CEL Council Meeting</a:t>
            </a:r>
            <a:endParaRPr sz="2000">
              <a:latin typeface="Palatino"/>
              <a:ea typeface="Palatino"/>
              <a:cs typeface="Palatino"/>
              <a:sym typeface="Palatino"/>
            </a:endParaRPr>
          </a:p>
          <a:p>
            <a:pPr marL="0" lvl="0" indent="0" algn="l" rtl="0">
              <a:spcBef>
                <a:spcPts val="1200"/>
              </a:spcBef>
              <a:spcAft>
                <a:spcPts val="1200"/>
              </a:spcAft>
              <a:buNone/>
            </a:pPr>
            <a:r>
              <a:rPr lang="en" sz="2000">
                <a:latin typeface="Palatino"/>
                <a:ea typeface="Palatino"/>
                <a:cs typeface="Palatino"/>
                <a:sym typeface="Palatino"/>
              </a:rPr>
              <a:t>BATCH 2: Applications due end of August, approved at September CEL Council Meeting</a:t>
            </a:r>
            <a:endParaRPr sz="2000">
              <a:latin typeface="Palatino"/>
              <a:ea typeface="Palatino"/>
              <a:cs typeface="Palatino"/>
              <a:sym typeface="Palatino"/>
            </a:endParaRPr>
          </a:p>
        </p:txBody>
      </p:sp>
      <p:sp>
        <p:nvSpPr>
          <p:cNvPr id="351" name="Google Shape;351;p52"/>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solidFill>
                  <a:srgbClr val="A67A00"/>
                </a:solidFill>
              </a:rPr>
              <a:t>Spring Semester</a:t>
            </a:r>
            <a:endParaRPr sz="3000">
              <a:solidFill>
                <a:srgbClr val="A67A00"/>
              </a:solidFill>
            </a:endParaRPr>
          </a:p>
          <a:p>
            <a:pPr marL="0" lvl="0" indent="0" algn="l" rtl="0">
              <a:spcBef>
                <a:spcPts val="1200"/>
              </a:spcBef>
              <a:spcAft>
                <a:spcPts val="0"/>
              </a:spcAft>
              <a:buNone/>
            </a:pPr>
            <a:r>
              <a:rPr lang="en" sz="2000">
                <a:latin typeface="Palatino"/>
                <a:ea typeface="Palatino"/>
                <a:cs typeface="Palatino"/>
                <a:sym typeface="Palatino"/>
              </a:rPr>
              <a:t>BATCH 1: Applications due September, approved at October CEL Council Meeting </a:t>
            </a:r>
            <a:endParaRPr sz="2000">
              <a:latin typeface="Palatino"/>
              <a:ea typeface="Palatino"/>
              <a:cs typeface="Palatino"/>
              <a:sym typeface="Palatino"/>
            </a:endParaRPr>
          </a:p>
          <a:p>
            <a:pPr marL="0" lvl="0" indent="0" algn="l" rtl="0">
              <a:spcBef>
                <a:spcPts val="1200"/>
              </a:spcBef>
              <a:spcAft>
                <a:spcPts val="1200"/>
              </a:spcAft>
              <a:buNone/>
            </a:pPr>
            <a:r>
              <a:rPr lang="en" sz="2000">
                <a:latin typeface="Palatino"/>
                <a:ea typeface="Palatino"/>
                <a:cs typeface="Palatino"/>
                <a:sym typeface="Palatino"/>
              </a:rPr>
              <a:t>BATCH 2: Applications due end of January, approved at February CEL Council Meeting</a:t>
            </a:r>
            <a:endParaRPr sz="2000">
              <a:latin typeface="Palatino"/>
              <a:ea typeface="Palatino"/>
              <a:cs typeface="Palatino"/>
              <a:sym typeface="Palatin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3"/>
          <p:cNvSpPr/>
          <p:nvPr/>
        </p:nvSpPr>
        <p:spPr>
          <a:xfrm>
            <a:off x="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3"/>
          <p:cNvSpPr/>
          <p:nvPr/>
        </p:nvSpPr>
        <p:spPr>
          <a:xfrm>
            <a:off x="837240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3"/>
          <p:cNvSpPr txBox="1"/>
          <p:nvPr/>
        </p:nvSpPr>
        <p:spPr>
          <a:xfrm>
            <a:off x="870600" y="543600"/>
            <a:ext cx="7402800" cy="40563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Resources</a:t>
            </a:r>
            <a:endParaRPr sz="7200">
              <a:solidFill>
                <a:srgbClr val="293F6F"/>
              </a:solidFill>
              <a:latin typeface="Palatino"/>
              <a:ea typeface="Palatino"/>
              <a:cs typeface="Palatino"/>
              <a:sym typeface="Palatino"/>
            </a:endParaRPr>
          </a:p>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Available</a:t>
            </a:r>
            <a:endParaRPr sz="7200">
              <a:solidFill>
                <a:srgbClr val="293F6F"/>
              </a:solidFill>
              <a:latin typeface="Palatino"/>
              <a:ea typeface="Palatino"/>
              <a:cs typeface="Palatino"/>
              <a:sym typeface="Palatin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7"/>
          <p:cNvSpPr txBox="1">
            <a:spLocks noGrp="1"/>
          </p:cNvSpPr>
          <p:nvPr>
            <p:ph type="body" idx="1"/>
          </p:nvPr>
        </p:nvSpPr>
        <p:spPr>
          <a:xfrm>
            <a:off x="470550" y="1016300"/>
            <a:ext cx="8110500" cy="40083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Clr>
                <a:srgbClr val="A67A00"/>
              </a:buClr>
              <a:buSzPts val="2600"/>
              <a:buChar char="●"/>
            </a:pPr>
            <a:r>
              <a:rPr lang="en" sz="2600">
                <a:solidFill>
                  <a:srgbClr val="A67A00"/>
                </a:solidFill>
              </a:rPr>
              <a:t>Establish shared definition of CEL</a:t>
            </a:r>
            <a:endParaRPr sz="2600">
              <a:solidFill>
                <a:srgbClr val="A67A00"/>
              </a:solidFill>
            </a:endParaRPr>
          </a:p>
          <a:p>
            <a:pPr marL="457200" lvl="0" indent="-393700" algn="l" rtl="0">
              <a:lnSpc>
                <a:spcPct val="100000"/>
              </a:lnSpc>
              <a:spcBef>
                <a:spcPts val="0"/>
              </a:spcBef>
              <a:spcAft>
                <a:spcPts val="0"/>
              </a:spcAft>
              <a:buClr>
                <a:srgbClr val="A67A00"/>
              </a:buClr>
              <a:buSzPts val="2600"/>
              <a:buChar char="●"/>
            </a:pPr>
            <a:r>
              <a:rPr lang="en" sz="2600">
                <a:solidFill>
                  <a:srgbClr val="A67A00"/>
                </a:solidFill>
              </a:rPr>
              <a:t>Advance our understanding of campus perceptions and challenges</a:t>
            </a:r>
            <a:endParaRPr sz="2600">
              <a:solidFill>
                <a:srgbClr val="A67A00"/>
              </a:solidFill>
            </a:endParaRPr>
          </a:p>
          <a:p>
            <a:pPr marL="457200" lvl="0" indent="-393700" algn="l" rtl="0">
              <a:lnSpc>
                <a:spcPct val="100000"/>
              </a:lnSpc>
              <a:spcBef>
                <a:spcPts val="0"/>
              </a:spcBef>
              <a:spcAft>
                <a:spcPts val="0"/>
              </a:spcAft>
              <a:buClr>
                <a:srgbClr val="A67A00"/>
              </a:buClr>
              <a:buSzPts val="2600"/>
              <a:buChar char="●"/>
            </a:pPr>
            <a:r>
              <a:rPr lang="en" sz="2600">
                <a:solidFill>
                  <a:srgbClr val="A67A00"/>
                </a:solidFill>
              </a:rPr>
              <a:t>Share current resources and opportunities</a:t>
            </a:r>
            <a:endParaRPr sz="2600">
              <a:solidFill>
                <a:srgbClr val="A67A00"/>
              </a:solidFill>
            </a:endParaRPr>
          </a:p>
          <a:p>
            <a:pPr marL="457200" lvl="0" indent="-393700" algn="l" rtl="0">
              <a:lnSpc>
                <a:spcPct val="100000"/>
              </a:lnSpc>
              <a:spcBef>
                <a:spcPts val="0"/>
              </a:spcBef>
              <a:spcAft>
                <a:spcPts val="0"/>
              </a:spcAft>
              <a:buClr>
                <a:srgbClr val="A67A00"/>
              </a:buClr>
              <a:buSzPts val="2600"/>
              <a:buChar char="●"/>
            </a:pPr>
            <a:r>
              <a:rPr lang="en" sz="2600">
                <a:solidFill>
                  <a:srgbClr val="A67A00"/>
                </a:solidFill>
              </a:rPr>
              <a:t>Generate ideas for new resources and how best to support CEL efforts </a:t>
            </a:r>
            <a:endParaRPr sz="2600">
              <a:solidFill>
                <a:srgbClr val="A67A00"/>
              </a:solidFill>
            </a:endParaRPr>
          </a:p>
        </p:txBody>
      </p:sp>
      <p:pic>
        <p:nvPicPr>
          <p:cNvPr id="127" name="Google Shape;127;p27"/>
          <p:cNvPicPr preferRelativeResize="0"/>
          <p:nvPr/>
        </p:nvPicPr>
        <p:blipFill>
          <a:blip r:embed="rId3">
            <a:alphaModFix/>
          </a:blip>
          <a:stretch>
            <a:fillRect/>
          </a:stretch>
        </p:blipFill>
        <p:spPr>
          <a:xfrm>
            <a:off x="7398553" y="4495650"/>
            <a:ext cx="1655198" cy="528950"/>
          </a:xfrm>
          <a:prstGeom prst="rect">
            <a:avLst/>
          </a:prstGeom>
          <a:noFill/>
          <a:ln>
            <a:noFill/>
          </a:ln>
        </p:spPr>
      </p:pic>
      <p:sp>
        <p:nvSpPr>
          <p:cNvPr id="128" name="Google Shape;128;p27"/>
          <p:cNvSpPr txBox="1"/>
          <p:nvPr/>
        </p:nvSpPr>
        <p:spPr>
          <a:xfrm>
            <a:off x="205925" y="99146"/>
            <a:ext cx="8229600" cy="75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400">
                <a:solidFill>
                  <a:srgbClr val="293F6F"/>
                </a:solidFill>
                <a:latin typeface="Palatino"/>
                <a:ea typeface="Palatino"/>
                <a:cs typeface="Palatino"/>
                <a:sym typeface="Palatino"/>
              </a:rPr>
              <a:t>Our Goals for Session</a:t>
            </a:r>
            <a:endParaRPr sz="440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54"/>
          <p:cNvSpPr/>
          <p:nvPr/>
        </p:nvSpPr>
        <p:spPr>
          <a:xfrm>
            <a:off x="25150" y="-12575"/>
            <a:ext cx="2904900" cy="5143500"/>
          </a:xfrm>
          <a:prstGeom prst="rect">
            <a:avLst/>
          </a:prstGeom>
          <a:solidFill>
            <a:srgbClr val="A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4"/>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Resources Available</a:t>
            </a:r>
            <a:endParaRPr sz="3200">
              <a:solidFill>
                <a:schemeClr val="lt1"/>
              </a:solidFill>
              <a:latin typeface="Palatino"/>
              <a:ea typeface="Palatino"/>
              <a:cs typeface="Palatino"/>
              <a:sym typeface="Palatino"/>
            </a:endParaRPr>
          </a:p>
        </p:txBody>
      </p:sp>
      <p:sp>
        <p:nvSpPr>
          <p:cNvPr id="365" name="Google Shape;365;p54"/>
          <p:cNvSpPr txBox="1">
            <a:spLocks noGrp="1"/>
          </p:cNvSpPr>
          <p:nvPr>
            <p:ph type="body" idx="1"/>
          </p:nvPr>
        </p:nvSpPr>
        <p:spPr>
          <a:xfrm>
            <a:off x="3034175" y="259600"/>
            <a:ext cx="6003600" cy="470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700" b="1">
                <a:solidFill>
                  <a:srgbClr val="293F6F"/>
                </a:solidFill>
              </a:rPr>
              <a:t>Teach Introductory / Advanced CEL</a:t>
            </a:r>
            <a:endParaRPr sz="2700" b="1">
              <a:solidFill>
                <a:srgbClr val="293F6F"/>
              </a:solidFill>
            </a:endParaRPr>
          </a:p>
          <a:p>
            <a:pPr marL="0" lvl="0" indent="0" algn="l" rtl="0">
              <a:lnSpc>
                <a:spcPct val="115000"/>
              </a:lnSpc>
              <a:spcBef>
                <a:spcPts val="0"/>
              </a:spcBef>
              <a:spcAft>
                <a:spcPts val="0"/>
              </a:spcAft>
              <a:buNone/>
            </a:pPr>
            <a:endParaRPr sz="2000" b="1">
              <a:solidFill>
                <a:srgbClr val="293F6F"/>
              </a:solidFill>
            </a:endParaRPr>
          </a:p>
          <a:p>
            <a:pPr marL="457200" lvl="0" indent="-387350" algn="l" rtl="0">
              <a:lnSpc>
                <a:spcPct val="115000"/>
              </a:lnSpc>
              <a:spcBef>
                <a:spcPts val="0"/>
              </a:spcBef>
              <a:spcAft>
                <a:spcPts val="0"/>
              </a:spcAft>
              <a:buSzPts val="2500"/>
              <a:buFont typeface="Palatino"/>
              <a:buChar char="●"/>
            </a:pPr>
            <a:r>
              <a:rPr lang="en" sz="2500">
                <a:latin typeface="Palatino"/>
                <a:ea typeface="Palatino"/>
                <a:cs typeface="Palatino"/>
                <a:sym typeface="Palatino"/>
              </a:rPr>
              <a:t>Staff Support</a:t>
            </a:r>
            <a:endParaRPr sz="25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designing CEL classes</a:t>
            </a:r>
            <a:endParaRPr sz="22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finding community partners</a:t>
            </a:r>
            <a:endParaRPr sz="22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creating assignments (e.g., reflection)</a:t>
            </a:r>
            <a:endParaRPr sz="22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Supporting logistics (e.g., organizing transportation)</a:t>
            </a:r>
            <a:endParaRPr sz="2300">
              <a:latin typeface="Palatino"/>
              <a:ea typeface="Palatino"/>
              <a:cs typeface="Palatino"/>
              <a:sym typeface="Palatino"/>
            </a:endParaRPr>
          </a:p>
          <a:p>
            <a:pPr marL="457200" lvl="0" indent="-387350" algn="l" rtl="0">
              <a:lnSpc>
                <a:spcPct val="115000"/>
              </a:lnSpc>
              <a:spcBef>
                <a:spcPts val="0"/>
              </a:spcBef>
              <a:spcAft>
                <a:spcPts val="0"/>
              </a:spcAft>
              <a:buSzPts val="2500"/>
              <a:buFont typeface="Palatino"/>
              <a:buChar char="●"/>
            </a:pPr>
            <a:r>
              <a:rPr lang="en" sz="2500">
                <a:latin typeface="Palatino"/>
                <a:ea typeface="Palatino"/>
                <a:cs typeface="Palatino"/>
                <a:sym typeface="Palatino"/>
              </a:rPr>
              <a:t>Budgetary Support</a:t>
            </a:r>
            <a:endParaRPr sz="25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supplies</a:t>
            </a:r>
            <a:endParaRPr sz="22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partner stipends/honorariums</a:t>
            </a:r>
            <a:endParaRPr sz="2600" b="1">
              <a:solidFill>
                <a:srgbClr val="A67A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55"/>
          <p:cNvSpPr/>
          <p:nvPr/>
        </p:nvSpPr>
        <p:spPr>
          <a:xfrm>
            <a:off x="25150" y="-12575"/>
            <a:ext cx="2904900" cy="5143500"/>
          </a:xfrm>
          <a:prstGeom prst="rect">
            <a:avLst/>
          </a:prstGeom>
          <a:solidFill>
            <a:srgbClr val="A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5"/>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Resources Available</a:t>
            </a:r>
            <a:endParaRPr sz="3200">
              <a:solidFill>
                <a:schemeClr val="lt1"/>
              </a:solidFill>
              <a:latin typeface="Palatino"/>
              <a:ea typeface="Palatino"/>
              <a:cs typeface="Palatino"/>
              <a:sym typeface="Palatino"/>
            </a:endParaRPr>
          </a:p>
        </p:txBody>
      </p:sp>
      <p:sp>
        <p:nvSpPr>
          <p:cNvPr id="372" name="Google Shape;372;p55"/>
          <p:cNvSpPr txBox="1">
            <a:spLocks noGrp="1"/>
          </p:cNvSpPr>
          <p:nvPr>
            <p:ph type="body" idx="1"/>
          </p:nvPr>
        </p:nvSpPr>
        <p:spPr>
          <a:xfrm>
            <a:off x="3077400" y="219000"/>
            <a:ext cx="5827800" cy="470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700" b="1">
                <a:solidFill>
                  <a:srgbClr val="293F6F"/>
                </a:solidFill>
              </a:rPr>
              <a:t>Teach Introductory/Advanced CEL</a:t>
            </a:r>
            <a:endParaRPr sz="2700" b="1">
              <a:solidFill>
                <a:srgbClr val="293F6F"/>
              </a:solidFill>
            </a:endParaRPr>
          </a:p>
          <a:p>
            <a:pPr marL="0" lvl="0" indent="0" algn="l" rtl="0">
              <a:lnSpc>
                <a:spcPct val="115000"/>
              </a:lnSpc>
              <a:spcBef>
                <a:spcPts val="0"/>
              </a:spcBef>
              <a:spcAft>
                <a:spcPts val="0"/>
              </a:spcAft>
              <a:buNone/>
            </a:pPr>
            <a:endParaRPr sz="900" b="1">
              <a:solidFill>
                <a:srgbClr val="293F6F"/>
              </a:solidFill>
            </a:endParaRPr>
          </a:p>
          <a:p>
            <a:pPr marL="457200" lvl="0" indent="-387350" algn="l" rtl="0">
              <a:lnSpc>
                <a:spcPct val="115000"/>
              </a:lnSpc>
              <a:spcBef>
                <a:spcPts val="0"/>
              </a:spcBef>
              <a:spcAft>
                <a:spcPts val="0"/>
              </a:spcAft>
              <a:buSzPts val="2500"/>
              <a:buFont typeface="Palatino"/>
              <a:buChar char="●"/>
            </a:pPr>
            <a:r>
              <a:rPr lang="en" sz="2500">
                <a:latin typeface="Palatino"/>
                <a:ea typeface="Palatino"/>
                <a:cs typeface="Palatino"/>
                <a:sym typeface="Palatino"/>
              </a:rPr>
              <a:t>Teaching Resources </a:t>
            </a:r>
            <a:endParaRPr sz="25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500">
                <a:latin typeface="Palatino"/>
                <a:ea typeface="Palatino"/>
                <a:cs typeface="Palatino"/>
                <a:sym typeface="Palatino"/>
              </a:rPr>
              <a:t>Tips to </a:t>
            </a:r>
            <a:r>
              <a:rPr lang="en" sz="2500" u="sng">
                <a:solidFill>
                  <a:schemeClr val="hlink"/>
                </a:solidFill>
                <a:latin typeface="Palatino"/>
                <a:ea typeface="Palatino"/>
                <a:cs typeface="Palatino"/>
                <a:sym typeface="Palatino"/>
                <a:hlinkClick r:id="rId3"/>
              </a:rPr>
              <a:t>continue FYCEL learning</a:t>
            </a:r>
            <a:endParaRPr sz="25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500">
                <a:latin typeface="Palatino"/>
                <a:ea typeface="Palatino"/>
                <a:cs typeface="Palatino"/>
                <a:sym typeface="Palatino"/>
              </a:rPr>
              <a:t>ICEL/ACEL </a:t>
            </a:r>
            <a:r>
              <a:rPr lang="en" sz="2500" u="sng">
                <a:solidFill>
                  <a:schemeClr val="hlink"/>
                </a:solidFill>
                <a:latin typeface="Palatino"/>
                <a:ea typeface="Palatino"/>
                <a:cs typeface="Palatino"/>
                <a:sym typeface="Palatino"/>
                <a:hlinkClick r:id="rId4"/>
              </a:rPr>
              <a:t>course development</a:t>
            </a:r>
            <a:endParaRPr sz="25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Coming… CETL website</a:t>
            </a:r>
            <a:endParaRPr sz="2200">
              <a:latin typeface="Palatino"/>
              <a:ea typeface="Palatino"/>
              <a:cs typeface="Palatino"/>
              <a:sym typeface="Palatino"/>
            </a:endParaRPr>
          </a:p>
          <a:p>
            <a:pPr marL="457200" lvl="0"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Assessment Resources </a:t>
            </a:r>
            <a:endParaRPr sz="22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Assignment rubrics</a:t>
            </a:r>
            <a:endParaRPr sz="22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Assessment rubrics (e.g., AAC&amp;U) </a:t>
            </a:r>
            <a:endParaRPr sz="2200">
              <a:latin typeface="Palatino"/>
              <a:ea typeface="Palatino"/>
              <a:cs typeface="Palatino"/>
              <a:sym typeface="Palatino"/>
            </a:endParaRPr>
          </a:p>
          <a:p>
            <a:pPr marL="914400" lvl="1" indent="-368300" algn="l" rtl="0">
              <a:lnSpc>
                <a:spcPct val="115000"/>
              </a:lnSpc>
              <a:spcBef>
                <a:spcPts val="0"/>
              </a:spcBef>
              <a:spcAft>
                <a:spcPts val="0"/>
              </a:spcAft>
              <a:buSzPts val="2200"/>
              <a:buFont typeface="Palatino"/>
              <a:buChar char="○"/>
            </a:pPr>
            <a:r>
              <a:rPr lang="en" sz="2200">
                <a:latin typeface="Palatino"/>
                <a:ea typeface="Palatino"/>
                <a:cs typeface="Palatino"/>
                <a:sym typeface="Palatino"/>
              </a:rPr>
              <a:t>Coming… TCNJ Learning Goals</a:t>
            </a:r>
            <a:endParaRPr sz="2200">
              <a:latin typeface="Palatino"/>
              <a:ea typeface="Palatino"/>
              <a:cs typeface="Palatino"/>
              <a:sym typeface="Palatino"/>
            </a:endParaRPr>
          </a:p>
          <a:p>
            <a:pPr marL="914400" lvl="0" indent="0" algn="l" rtl="0">
              <a:lnSpc>
                <a:spcPct val="115000"/>
              </a:lnSpc>
              <a:spcBef>
                <a:spcPts val="0"/>
              </a:spcBef>
              <a:spcAft>
                <a:spcPts val="0"/>
              </a:spcAft>
              <a:buNone/>
            </a:pPr>
            <a:endParaRPr sz="1600">
              <a:latin typeface="Palatino"/>
              <a:ea typeface="Palatino"/>
              <a:cs typeface="Palatino"/>
              <a:sym typeface="Palatino"/>
            </a:endParaRPr>
          </a:p>
          <a:p>
            <a:pPr marL="0" lvl="0" indent="0" algn="l" rtl="0">
              <a:lnSpc>
                <a:spcPct val="115000"/>
              </a:lnSpc>
              <a:spcBef>
                <a:spcPts val="0"/>
              </a:spcBef>
              <a:spcAft>
                <a:spcPts val="0"/>
              </a:spcAft>
              <a:buNone/>
            </a:pPr>
            <a:r>
              <a:rPr lang="en" sz="2200" b="1">
                <a:latin typeface="Palatino"/>
                <a:ea typeface="Palatino"/>
                <a:cs typeface="Palatino"/>
                <a:sym typeface="Palatino"/>
              </a:rPr>
              <a:t>CONTACT ME</a:t>
            </a:r>
            <a:endParaRPr sz="2200" b="1">
              <a:latin typeface="Palatino"/>
              <a:ea typeface="Palatino"/>
              <a:cs typeface="Palatino"/>
              <a:sym typeface="Palatin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A67A00"/>
              </a:buClr>
              <a:buSzPts val="2200"/>
              <a:buChar char="●"/>
            </a:pPr>
            <a:r>
              <a:rPr lang="en" sz="2200">
                <a:solidFill>
                  <a:srgbClr val="A67A00"/>
                </a:solidFill>
              </a:rPr>
              <a:t>What’s a useful format for professional development and sharing resources?</a:t>
            </a:r>
            <a:endParaRPr sz="2200">
              <a:solidFill>
                <a:srgbClr val="A67A00"/>
              </a:solidFill>
            </a:endParaRPr>
          </a:p>
          <a:p>
            <a:pPr marL="914400" lvl="1" indent="-368300" algn="l" rtl="0">
              <a:spcBef>
                <a:spcPts val="0"/>
              </a:spcBef>
              <a:spcAft>
                <a:spcPts val="0"/>
              </a:spcAft>
              <a:buClr>
                <a:srgbClr val="A67A00"/>
              </a:buClr>
              <a:buSzPts val="2200"/>
              <a:buChar char="○"/>
            </a:pPr>
            <a:r>
              <a:rPr lang="en" sz="2200">
                <a:solidFill>
                  <a:srgbClr val="A67A00"/>
                </a:solidFill>
              </a:rPr>
              <a:t>CEL day-long working institutes (June)</a:t>
            </a:r>
            <a:endParaRPr sz="2200">
              <a:solidFill>
                <a:srgbClr val="A67A00"/>
              </a:solidFill>
            </a:endParaRPr>
          </a:p>
          <a:p>
            <a:pPr marL="914400" lvl="1" indent="-368300" algn="l" rtl="0">
              <a:spcBef>
                <a:spcPts val="0"/>
              </a:spcBef>
              <a:spcAft>
                <a:spcPts val="0"/>
              </a:spcAft>
              <a:buClr>
                <a:srgbClr val="A67A00"/>
              </a:buClr>
              <a:buSzPts val="2200"/>
              <a:buChar char="○"/>
            </a:pPr>
            <a:r>
              <a:rPr lang="en" sz="2200">
                <a:solidFill>
                  <a:srgbClr val="A67A00"/>
                </a:solidFill>
              </a:rPr>
              <a:t>Brown Bag didactic lunch session or colloquium series</a:t>
            </a:r>
            <a:endParaRPr sz="2200">
              <a:solidFill>
                <a:srgbClr val="A67A00"/>
              </a:solidFill>
            </a:endParaRPr>
          </a:p>
          <a:p>
            <a:pPr marL="914400" lvl="1" indent="-368300" algn="l" rtl="0">
              <a:spcBef>
                <a:spcPts val="0"/>
              </a:spcBef>
              <a:spcAft>
                <a:spcPts val="0"/>
              </a:spcAft>
              <a:buClr>
                <a:srgbClr val="A67A00"/>
              </a:buClr>
              <a:buSzPts val="2200"/>
              <a:buChar char="○"/>
            </a:pPr>
            <a:r>
              <a:rPr lang="en" sz="2200">
                <a:solidFill>
                  <a:srgbClr val="A67A00"/>
                </a:solidFill>
              </a:rPr>
              <a:t>Small group half-day targeted working institutes (e.g., ICEL/ACEL development, Assessment, Ethics, CEL Scholarship)</a:t>
            </a:r>
            <a:endParaRPr sz="2200">
              <a:solidFill>
                <a:srgbClr val="A67A00"/>
              </a:solidFill>
            </a:endParaRPr>
          </a:p>
        </p:txBody>
      </p:sp>
      <p:sp>
        <p:nvSpPr>
          <p:cNvPr id="378" name="Google Shape;378;p56"/>
          <p:cNvSpPr txBox="1">
            <a:spLocks noGrp="1"/>
          </p:cNvSpPr>
          <p:nvPr>
            <p:ph type="title"/>
          </p:nvPr>
        </p:nvSpPr>
        <p:spPr>
          <a:xfrm>
            <a:off x="197100" y="187325"/>
            <a:ext cx="8486100" cy="10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293F6F"/>
                </a:solidFill>
                <a:latin typeface="Palatino"/>
                <a:ea typeface="Palatino"/>
                <a:cs typeface="Palatino"/>
                <a:sym typeface="Palatino"/>
              </a:rPr>
              <a:t>Discussion Question</a:t>
            </a:r>
            <a:endParaRPr sz="4800">
              <a:solidFill>
                <a:srgbClr val="293F6F"/>
              </a:solidFill>
              <a:latin typeface="Palatino"/>
              <a:ea typeface="Palatino"/>
              <a:cs typeface="Palatino"/>
              <a:sym typeface="Palatin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7"/>
          <p:cNvSpPr txBox="1">
            <a:spLocks noGrp="1"/>
          </p:cNvSpPr>
          <p:nvPr>
            <p:ph type="title"/>
          </p:nvPr>
        </p:nvSpPr>
        <p:spPr>
          <a:xfrm>
            <a:off x="150900" y="148075"/>
            <a:ext cx="8993100" cy="7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rgbClr val="293F6F"/>
                </a:solidFill>
                <a:latin typeface="Palatino"/>
                <a:ea typeface="Palatino"/>
                <a:cs typeface="Palatino"/>
                <a:sym typeface="Palatino"/>
              </a:rPr>
              <a:t>What’s Next</a:t>
            </a:r>
            <a:endParaRPr sz="3700">
              <a:solidFill>
                <a:srgbClr val="293F6F"/>
              </a:solidFill>
              <a:latin typeface="Palatino"/>
              <a:ea typeface="Palatino"/>
              <a:cs typeface="Palatino"/>
              <a:sym typeface="Palatino"/>
            </a:endParaRPr>
          </a:p>
        </p:txBody>
      </p:sp>
      <p:sp>
        <p:nvSpPr>
          <p:cNvPr id="384" name="Google Shape;384;p57"/>
          <p:cNvSpPr txBox="1">
            <a:spLocks noGrp="1"/>
          </p:cNvSpPr>
          <p:nvPr>
            <p:ph type="body" idx="1"/>
          </p:nvPr>
        </p:nvSpPr>
        <p:spPr>
          <a:xfrm>
            <a:off x="150900" y="1038425"/>
            <a:ext cx="8805600" cy="3926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A67A00"/>
              </a:buClr>
              <a:buSzPts val="2200"/>
              <a:buFont typeface="Palatino"/>
              <a:buChar char="●"/>
            </a:pPr>
            <a:r>
              <a:rPr lang="en" sz="2200" b="1">
                <a:solidFill>
                  <a:srgbClr val="A67A00"/>
                </a:solidFill>
              </a:rPr>
              <a:t>Carnegie Classification for Community Engagement </a:t>
            </a:r>
            <a:endParaRPr sz="2200" b="1">
              <a:solidFill>
                <a:srgbClr val="A67A00"/>
              </a:solidFill>
            </a:endParaRPr>
          </a:p>
          <a:p>
            <a:pPr marL="914400" lvl="1" indent="-368300" algn="l" rtl="0">
              <a:spcBef>
                <a:spcPts val="0"/>
              </a:spcBef>
              <a:spcAft>
                <a:spcPts val="0"/>
              </a:spcAft>
              <a:buClr>
                <a:srgbClr val="A67A00"/>
              </a:buClr>
              <a:buSzPts val="2200"/>
              <a:buFont typeface="Palatino"/>
              <a:buChar char="○"/>
            </a:pPr>
            <a:r>
              <a:rPr lang="en" sz="2200">
                <a:solidFill>
                  <a:srgbClr val="A67A00"/>
                </a:solidFill>
              </a:rPr>
              <a:t>Look out for for upcoming announcements  </a:t>
            </a:r>
            <a:endParaRPr sz="2200">
              <a:solidFill>
                <a:srgbClr val="A67A00"/>
              </a:solidFill>
            </a:endParaRPr>
          </a:p>
          <a:p>
            <a:pPr marL="457200" lvl="0" indent="-368300" algn="l" rtl="0">
              <a:spcBef>
                <a:spcPts val="0"/>
              </a:spcBef>
              <a:spcAft>
                <a:spcPts val="0"/>
              </a:spcAft>
              <a:buClr>
                <a:srgbClr val="A67A00"/>
              </a:buClr>
              <a:buSzPts val="2200"/>
              <a:buChar char="●"/>
            </a:pPr>
            <a:r>
              <a:rPr lang="en" sz="2200" b="1">
                <a:solidFill>
                  <a:srgbClr val="A67A00"/>
                </a:solidFill>
              </a:rPr>
              <a:t>New / Updated Resources</a:t>
            </a:r>
            <a:endParaRPr sz="2200">
              <a:solidFill>
                <a:srgbClr val="A67A00"/>
              </a:solidFill>
            </a:endParaRPr>
          </a:p>
          <a:p>
            <a:pPr marL="914400" lvl="1" indent="-368300" algn="l" rtl="0">
              <a:spcBef>
                <a:spcPts val="0"/>
              </a:spcBef>
              <a:spcAft>
                <a:spcPts val="0"/>
              </a:spcAft>
              <a:buClr>
                <a:srgbClr val="A67A00"/>
              </a:buClr>
              <a:buSzPts val="2200"/>
              <a:buChar char="○"/>
            </a:pPr>
            <a:r>
              <a:rPr lang="en" sz="2200">
                <a:solidFill>
                  <a:srgbClr val="A67A00"/>
                </a:solidFill>
              </a:rPr>
              <a:t>CETL website</a:t>
            </a:r>
            <a:endParaRPr sz="2200">
              <a:solidFill>
                <a:srgbClr val="A67A00"/>
              </a:solidFill>
            </a:endParaRPr>
          </a:p>
          <a:p>
            <a:pPr marL="457200" lvl="0" indent="-368300" algn="l" rtl="0">
              <a:spcBef>
                <a:spcPts val="0"/>
              </a:spcBef>
              <a:spcAft>
                <a:spcPts val="0"/>
              </a:spcAft>
              <a:buClr>
                <a:srgbClr val="A67A00"/>
              </a:buClr>
              <a:buSzPts val="2200"/>
              <a:buChar char="●"/>
            </a:pPr>
            <a:r>
              <a:rPr lang="en" sz="2200" b="1">
                <a:solidFill>
                  <a:srgbClr val="A67A00"/>
                </a:solidFill>
              </a:rPr>
              <a:t>Today!</a:t>
            </a:r>
            <a:endParaRPr sz="2200" b="1">
              <a:solidFill>
                <a:srgbClr val="A67A00"/>
              </a:solidFill>
            </a:endParaRPr>
          </a:p>
          <a:p>
            <a:pPr marL="914400" lvl="1" indent="-368300" algn="l" rtl="0">
              <a:spcBef>
                <a:spcPts val="0"/>
              </a:spcBef>
              <a:spcAft>
                <a:spcPts val="0"/>
              </a:spcAft>
              <a:buClr>
                <a:srgbClr val="A67A00"/>
              </a:buClr>
              <a:buSzPts val="2200"/>
              <a:buChar char="○"/>
            </a:pPr>
            <a:r>
              <a:rPr lang="en" sz="2200">
                <a:solidFill>
                  <a:srgbClr val="A67A00"/>
                </a:solidFill>
              </a:rPr>
              <a:t>Lunch discussion session</a:t>
            </a:r>
            <a:endParaRPr sz="2200">
              <a:solidFill>
                <a:srgbClr val="A67A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58"/>
          <p:cNvPicPr preferRelativeResize="0"/>
          <p:nvPr/>
        </p:nvPicPr>
        <p:blipFill>
          <a:blip r:embed="rId3">
            <a:alphaModFix/>
          </a:blip>
          <a:stretch>
            <a:fillRect/>
          </a:stretch>
        </p:blipFill>
        <p:spPr>
          <a:xfrm>
            <a:off x="1087600" y="1372388"/>
            <a:ext cx="7063552" cy="2398724"/>
          </a:xfrm>
          <a:prstGeom prst="rect">
            <a:avLst/>
          </a:prstGeom>
          <a:noFill/>
          <a:ln>
            <a:noFill/>
          </a:ln>
        </p:spPr>
      </p:pic>
      <p:sp>
        <p:nvSpPr>
          <p:cNvPr id="390" name="Google Shape;390;p58"/>
          <p:cNvSpPr/>
          <p:nvPr/>
        </p:nvSpPr>
        <p:spPr>
          <a:xfrm>
            <a:off x="0" y="0"/>
            <a:ext cx="7716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8"/>
          <p:cNvSpPr/>
          <p:nvPr/>
        </p:nvSpPr>
        <p:spPr>
          <a:xfrm>
            <a:off x="8372400" y="0"/>
            <a:ext cx="7716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59"/>
          <p:cNvPicPr preferRelativeResize="0"/>
          <p:nvPr/>
        </p:nvPicPr>
        <p:blipFill>
          <a:blip r:embed="rId3">
            <a:alphaModFix/>
          </a:blip>
          <a:stretch>
            <a:fillRect/>
          </a:stretch>
        </p:blipFill>
        <p:spPr>
          <a:xfrm>
            <a:off x="7696375" y="4590825"/>
            <a:ext cx="1357375" cy="433775"/>
          </a:xfrm>
          <a:prstGeom prst="rect">
            <a:avLst/>
          </a:prstGeom>
          <a:noFill/>
          <a:ln>
            <a:noFill/>
          </a:ln>
        </p:spPr>
      </p:pic>
      <p:sp>
        <p:nvSpPr>
          <p:cNvPr id="397" name="Google Shape;397;p59"/>
          <p:cNvSpPr txBox="1"/>
          <p:nvPr/>
        </p:nvSpPr>
        <p:spPr>
          <a:xfrm>
            <a:off x="173150" y="137575"/>
            <a:ext cx="8880600" cy="75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000">
                <a:solidFill>
                  <a:srgbClr val="293F6F"/>
                </a:solidFill>
                <a:latin typeface="Palatino"/>
                <a:ea typeface="Palatino"/>
                <a:cs typeface="Palatino"/>
                <a:sym typeface="Palatino"/>
              </a:rPr>
              <a:t>Community Engagement Initiatives</a:t>
            </a:r>
            <a:endParaRPr sz="4000">
              <a:solidFill>
                <a:srgbClr val="000000"/>
              </a:solidFill>
              <a:latin typeface="Calibri"/>
              <a:ea typeface="Calibri"/>
              <a:cs typeface="Calibri"/>
              <a:sym typeface="Calibri"/>
            </a:endParaRPr>
          </a:p>
        </p:txBody>
      </p:sp>
      <p:pic>
        <p:nvPicPr>
          <p:cNvPr id="398" name="Google Shape;398;p59"/>
          <p:cNvPicPr preferRelativeResize="0"/>
          <p:nvPr/>
        </p:nvPicPr>
        <p:blipFill rotWithShape="1">
          <a:blip r:embed="rId4">
            <a:alphaModFix/>
          </a:blip>
          <a:srcRect l="23834" r="23655" b="4030"/>
          <a:stretch/>
        </p:blipFill>
        <p:spPr>
          <a:xfrm>
            <a:off x="336625" y="1069225"/>
            <a:ext cx="3373225" cy="1821450"/>
          </a:xfrm>
          <a:prstGeom prst="rect">
            <a:avLst/>
          </a:prstGeom>
          <a:noFill/>
          <a:ln>
            <a:noFill/>
          </a:ln>
        </p:spPr>
      </p:pic>
      <p:pic>
        <p:nvPicPr>
          <p:cNvPr id="399" name="Google Shape;399;p59"/>
          <p:cNvPicPr preferRelativeResize="0"/>
          <p:nvPr/>
        </p:nvPicPr>
        <p:blipFill>
          <a:blip r:embed="rId5">
            <a:alphaModFix/>
          </a:blip>
          <a:stretch>
            <a:fillRect/>
          </a:stretch>
        </p:blipFill>
        <p:spPr>
          <a:xfrm>
            <a:off x="4724475" y="1388150"/>
            <a:ext cx="4035349" cy="1183600"/>
          </a:xfrm>
          <a:prstGeom prst="rect">
            <a:avLst/>
          </a:prstGeom>
          <a:noFill/>
          <a:ln>
            <a:noFill/>
          </a:ln>
        </p:spPr>
      </p:pic>
      <p:pic>
        <p:nvPicPr>
          <p:cNvPr id="400" name="Google Shape;400;p59"/>
          <p:cNvPicPr preferRelativeResize="0"/>
          <p:nvPr/>
        </p:nvPicPr>
        <p:blipFill>
          <a:blip r:embed="rId6">
            <a:alphaModFix/>
          </a:blip>
          <a:stretch>
            <a:fillRect/>
          </a:stretch>
        </p:blipFill>
        <p:spPr>
          <a:xfrm>
            <a:off x="5787927" y="2764750"/>
            <a:ext cx="1908450" cy="1908450"/>
          </a:xfrm>
          <a:prstGeom prst="rect">
            <a:avLst/>
          </a:prstGeom>
          <a:noFill/>
          <a:ln>
            <a:noFill/>
          </a:ln>
        </p:spPr>
      </p:pic>
      <p:pic>
        <p:nvPicPr>
          <p:cNvPr id="401" name="Google Shape;401;p59"/>
          <p:cNvPicPr preferRelativeResize="0"/>
          <p:nvPr/>
        </p:nvPicPr>
        <p:blipFill>
          <a:blip r:embed="rId7">
            <a:alphaModFix/>
          </a:blip>
          <a:stretch>
            <a:fillRect/>
          </a:stretch>
        </p:blipFill>
        <p:spPr>
          <a:xfrm>
            <a:off x="889950" y="3068425"/>
            <a:ext cx="2266576" cy="14499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0"/>
          <p:cNvSpPr txBox="1">
            <a:spLocks noGrp="1"/>
          </p:cNvSpPr>
          <p:nvPr>
            <p:ph type="body" idx="1"/>
          </p:nvPr>
        </p:nvSpPr>
        <p:spPr>
          <a:xfrm>
            <a:off x="0" y="1009100"/>
            <a:ext cx="3522300" cy="42441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A67A00"/>
              </a:buClr>
              <a:buSzPts val="1200"/>
              <a:buChar char="❖"/>
            </a:pPr>
            <a:r>
              <a:rPr lang="en" sz="1200">
                <a:solidFill>
                  <a:srgbClr val="A67A00"/>
                </a:solidFill>
              </a:rPr>
              <a:t>Arc Mercer</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Arm in Arm</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Atlantic Center for Capital Representation</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Children's Futures</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Community Outreach Garage</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Eastern Service Workers Association</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East Trenton Collaborative</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Ewing Community Garden</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Habitat for Humanity Restore</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HomeFront</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Isles Inc. </a:t>
            </a:r>
            <a:endParaRPr sz="1200">
              <a:solidFill>
                <a:srgbClr val="A67A00"/>
              </a:solidFill>
            </a:endParaRPr>
          </a:p>
          <a:p>
            <a:pPr marL="628650" lvl="1" indent="-298450" algn="l" rtl="0">
              <a:lnSpc>
                <a:spcPct val="150000"/>
              </a:lnSpc>
              <a:spcBef>
                <a:spcPts val="0"/>
              </a:spcBef>
              <a:spcAft>
                <a:spcPts val="0"/>
              </a:spcAft>
              <a:buClr>
                <a:srgbClr val="A67A00"/>
              </a:buClr>
              <a:buSzPts val="1100"/>
              <a:buChar char="➢"/>
            </a:pPr>
            <a:r>
              <a:rPr lang="en" sz="1100">
                <a:solidFill>
                  <a:srgbClr val="A67A00"/>
                </a:solidFill>
              </a:rPr>
              <a:t>Trenton Community Street Team</a:t>
            </a:r>
            <a:endParaRPr sz="11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League of Women Voters</a:t>
            </a:r>
            <a:endParaRPr sz="1100">
              <a:solidFill>
                <a:srgbClr val="A67A00"/>
              </a:solidFill>
            </a:endParaRPr>
          </a:p>
        </p:txBody>
      </p:sp>
      <p:pic>
        <p:nvPicPr>
          <p:cNvPr id="407" name="Google Shape;407;p60"/>
          <p:cNvPicPr preferRelativeResize="0"/>
          <p:nvPr/>
        </p:nvPicPr>
        <p:blipFill>
          <a:blip r:embed="rId3">
            <a:alphaModFix/>
          </a:blip>
          <a:stretch>
            <a:fillRect/>
          </a:stretch>
        </p:blipFill>
        <p:spPr>
          <a:xfrm>
            <a:off x="8035191" y="4699100"/>
            <a:ext cx="1018559" cy="325500"/>
          </a:xfrm>
          <a:prstGeom prst="rect">
            <a:avLst/>
          </a:prstGeom>
          <a:noFill/>
          <a:ln>
            <a:noFill/>
          </a:ln>
        </p:spPr>
      </p:pic>
      <p:sp>
        <p:nvSpPr>
          <p:cNvPr id="408" name="Google Shape;408;p60"/>
          <p:cNvSpPr txBox="1"/>
          <p:nvPr/>
        </p:nvSpPr>
        <p:spPr>
          <a:xfrm>
            <a:off x="95625" y="137796"/>
            <a:ext cx="8229600" cy="75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400">
                <a:solidFill>
                  <a:srgbClr val="293F6F"/>
                </a:solidFill>
                <a:latin typeface="Palatino"/>
                <a:ea typeface="Palatino"/>
                <a:cs typeface="Palatino"/>
                <a:sym typeface="Palatino"/>
              </a:rPr>
              <a:t>CEL Community Partners</a:t>
            </a:r>
            <a:endParaRPr sz="4400">
              <a:solidFill>
                <a:srgbClr val="000000"/>
              </a:solidFill>
              <a:latin typeface="Calibri"/>
              <a:ea typeface="Calibri"/>
              <a:cs typeface="Calibri"/>
              <a:sym typeface="Calibri"/>
            </a:endParaRPr>
          </a:p>
        </p:txBody>
      </p:sp>
      <p:sp>
        <p:nvSpPr>
          <p:cNvPr id="409" name="Google Shape;409;p60"/>
          <p:cNvSpPr txBox="1">
            <a:spLocks noGrp="1"/>
          </p:cNvSpPr>
          <p:nvPr>
            <p:ph type="body" idx="1"/>
          </p:nvPr>
        </p:nvSpPr>
        <p:spPr>
          <a:xfrm>
            <a:off x="6351825" y="1009100"/>
            <a:ext cx="2701800" cy="3766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A67A00"/>
              </a:buClr>
              <a:buSzPts val="1200"/>
              <a:buChar char="❖"/>
            </a:pPr>
            <a:r>
              <a:rPr lang="en" sz="1200">
                <a:solidFill>
                  <a:srgbClr val="A67A00"/>
                </a:solidFill>
              </a:rPr>
              <a:t>TCNJ</a:t>
            </a:r>
            <a:endParaRPr sz="1200">
              <a:solidFill>
                <a:srgbClr val="A67A00"/>
              </a:solidFill>
            </a:endParaRPr>
          </a:p>
          <a:p>
            <a:pPr marL="685800" lvl="1" indent="-298450" algn="l" rtl="0">
              <a:lnSpc>
                <a:spcPct val="150000"/>
              </a:lnSpc>
              <a:spcBef>
                <a:spcPts val="0"/>
              </a:spcBef>
              <a:spcAft>
                <a:spcPts val="0"/>
              </a:spcAft>
              <a:buClr>
                <a:srgbClr val="A67A00"/>
              </a:buClr>
              <a:buSzPts val="1100"/>
              <a:buChar char="➢"/>
            </a:pPr>
            <a:r>
              <a:rPr lang="en" sz="1100">
                <a:solidFill>
                  <a:srgbClr val="A67A00"/>
                </a:solidFill>
              </a:rPr>
              <a:t>Campus Garden</a:t>
            </a:r>
            <a:endParaRPr sz="1100">
              <a:solidFill>
                <a:srgbClr val="A67A00"/>
              </a:solidFill>
            </a:endParaRPr>
          </a:p>
          <a:p>
            <a:pPr marL="685800" lvl="1" indent="-298450" algn="l" rtl="0">
              <a:lnSpc>
                <a:spcPct val="150000"/>
              </a:lnSpc>
              <a:spcBef>
                <a:spcPts val="0"/>
              </a:spcBef>
              <a:spcAft>
                <a:spcPts val="0"/>
              </a:spcAft>
              <a:buClr>
                <a:srgbClr val="A67A00"/>
              </a:buClr>
              <a:buSzPts val="1100"/>
              <a:buChar char="➢"/>
            </a:pPr>
            <a:r>
              <a:rPr lang="en" sz="1100">
                <a:solidFill>
                  <a:srgbClr val="A67A00"/>
                </a:solidFill>
              </a:rPr>
              <a:t>TCNJ Votes</a:t>
            </a:r>
            <a:endParaRPr sz="11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Trenton Area Soup Kitchen</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Trenton Circus Squad</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Trenton Cycling Revolution</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Trenton Free Public Library</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Trenton Health Team</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Trenton Police Department</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Trenton Public Schools</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UrbanPromise </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William Trent House</a:t>
            </a:r>
            <a:endParaRPr sz="1200">
              <a:solidFill>
                <a:srgbClr val="A67A00"/>
              </a:solidFill>
            </a:endParaRPr>
          </a:p>
        </p:txBody>
      </p:sp>
      <p:sp>
        <p:nvSpPr>
          <p:cNvPr id="410" name="Google Shape;410;p60"/>
          <p:cNvSpPr txBox="1">
            <a:spLocks noGrp="1"/>
          </p:cNvSpPr>
          <p:nvPr>
            <p:ph type="body" idx="1"/>
          </p:nvPr>
        </p:nvSpPr>
        <p:spPr>
          <a:xfrm>
            <a:off x="3446875" y="1009100"/>
            <a:ext cx="2904900" cy="38631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A67A00"/>
              </a:buClr>
              <a:buSzPts val="1200"/>
              <a:buChar char="❖"/>
            </a:pPr>
            <a:r>
              <a:rPr lang="en" sz="1200">
                <a:solidFill>
                  <a:srgbClr val="A67A00"/>
                </a:solidFill>
              </a:rPr>
              <a:t>Maker's Place</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Meals on Wheels</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Mercer County</a:t>
            </a:r>
            <a:endParaRPr sz="1200">
              <a:solidFill>
                <a:srgbClr val="A67A00"/>
              </a:solidFill>
            </a:endParaRPr>
          </a:p>
          <a:p>
            <a:pPr marL="685800" lvl="1" indent="-298450" algn="l" rtl="0">
              <a:lnSpc>
                <a:spcPct val="150000"/>
              </a:lnSpc>
              <a:spcBef>
                <a:spcPts val="0"/>
              </a:spcBef>
              <a:spcAft>
                <a:spcPts val="0"/>
              </a:spcAft>
              <a:buClr>
                <a:srgbClr val="A67A00"/>
              </a:buClr>
              <a:buSzPts val="1100"/>
              <a:buChar char="➢"/>
            </a:pPr>
            <a:r>
              <a:rPr lang="en" sz="1100">
                <a:solidFill>
                  <a:srgbClr val="A67A00"/>
                </a:solidFill>
              </a:rPr>
              <a:t>Human Services</a:t>
            </a:r>
            <a:endParaRPr sz="1100">
              <a:solidFill>
                <a:srgbClr val="A67A00"/>
              </a:solidFill>
            </a:endParaRPr>
          </a:p>
          <a:p>
            <a:pPr marL="685800" lvl="1" indent="-298450" algn="l" rtl="0">
              <a:lnSpc>
                <a:spcPct val="150000"/>
              </a:lnSpc>
              <a:spcBef>
                <a:spcPts val="0"/>
              </a:spcBef>
              <a:spcAft>
                <a:spcPts val="0"/>
              </a:spcAft>
              <a:buClr>
                <a:srgbClr val="A67A00"/>
              </a:buClr>
              <a:buSzPts val="1100"/>
              <a:buChar char="➢"/>
            </a:pPr>
            <a:r>
              <a:rPr lang="en" sz="1100">
                <a:solidFill>
                  <a:srgbClr val="A67A00"/>
                </a:solidFill>
              </a:rPr>
              <a:t>Parks Commission</a:t>
            </a:r>
            <a:endParaRPr sz="11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Mercer Street Friends</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Millhill Child and Family Development</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Rolling Harvest Food Rescue</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Passage Theater</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Princeton YMCA</a:t>
            </a:r>
            <a:endParaRPr sz="1200">
              <a:solidFill>
                <a:srgbClr val="A67A00"/>
              </a:solidFill>
            </a:endParaRPr>
          </a:p>
          <a:p>
            <a:pPr marL="457200" lvl="0" indent="-304800" algn="l" rtl="0">
              <a:lnSpc>
                <a:spcPct val="150000"/>
              </a:lnSpc>
              <a:spcBef>
                <a:spcPts val="0"/>
              </a:spcBef>
              <a:spcAft>
                <a:spcPts val="0"/>
              </a:spcAft>
              <a:buClr>
                <a:srgbClr val="A67A00"/>
              </a:buClr>
              <a:buSzPts val="1200"/>
              <a:buChar char="❖"/>
            </a:pPr>
            <a:r>
              <a:rPr lang="en" sz="1200">
                <a:solidFill>
                  <a:srgbClr val="A67A00"/>
                </a:solidFill>
              </a:rPr>
              <a:t>South Hunterdon School District</a:t>
            </a:r>
            <a:endParaRPr sz="1200">
              <a:solidFill>
                <a:srgbClr val="A67A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1"/>
          <p:cNvSpPr/>
          <p:nvPr/>
        </p:nvSpPr>
        <p:spPr>
          <a:xfrm>
            <a:off x="0" y="-12575"/>
            <a:ext cx="33579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1"/>
          <p:cNvSpPr txBox="1">
            <a:spLocks noGrp="1"/>
          </p:cNvSpPr>
          <p:nvPr>
            <p:ph type="body" idx="1"/>
          </p:nvPr>
        </p:nvSpPr>
        <p:spPr>
          <a:xfrm>
            <a:off x="3486800" y="89325"/>
            <a:ext cx="4221000" cy="190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A67A00"/>
                </a:solidFill>
              </a:rPr>
              <a:t>CEL Institute Staff</a:t>
            </a:r>
            <a:endParaRPr b="1">
              <a:solidFill>
                <a:srgbClr val="A67A00"/>
              </a:solidFill>
            </a:endParaRPr>
          </a:p>
          <a:p>
            <a:pPr marL="457200" lvl="0" indent="-330200" algn="l" rtl="0">
              <a:spcBef>
                <a:spcPts val="0"/>
              </a:spcBef>
              <a:spcAft>
                <a:spcPts val="0"/>
              </a:spcAft>
              <a:buSzPts val="1600"/>
              <a:buChar char="●"/>
            </a:pPr>
            <a:r>
              <a:rPr lang="en" sz="1600" b="1"/>
              <a:t>Brittany Aydelotte</a:t>
            </a:r>
            <a:r>
              <a:rPr lang="en" sz="1600"/>
              <a:t>, </a:t>
            </a:r>
            <a:r>
              <a:rPr lang="en" sz="1600" i="1">
                <a:latin typeface="Palatino"/>
                <a:ea typeface="Palatino"/>
                <a:cs typeface="Palatino"/>
                <a:sym typeface="Palatino"/>
              </a:rPr>
              <a:t>CEL Director</a:t>
            </a:r>
            <a:endParaRPr sz="600" b="1"/>
          </a:p>
          <a:p>
            <a:pPr marL="457200" lvl="0" indent="-330200" algn="l" rtl="0">
              <a:spcBef>
                <a:spcPts val="0"/>
              </a:spcBef>
              <a:spcAft>
                <a:spcPts val="0"/>
              </a:spcAft>
              <a:buSzPts val="1600"/>
              <a:buChar char="●"/>
            </a:pPr>
            <a:r>
              <a:rPr lang="en" sz="1600" b="1"/>
              <a:t>Megan Teitelbaum</a:t>
            </a:r>
            <a:r>
              <a:rPr lang="en" sz="1600"/>
              <a:t>, </a:t>
            </a:r>
            <a:r>
              <a:rPr lang="en" sz="1600" i="1">
                <a:latin typeface="Palatino"/>
                <a:ea typeface="Palatino"/>
                <a:cs typeface="Palatino"/>
                <a:sym typeface="Palatino"/>
              </a:rPr>
              <a:t>CEL Manager</a:t>
            </a:r>
            <a:endParaRPr sz="1600" i="1">
              <a:latin typeface="Palatino"/>
              <a:ea typeface="Palatino"/>
              <a:cs typeface="Palatino"/>
              <a:sym typeface="Palatino"/>
            </a:endParaRPr>
          </a:p>
          <a:p>
            <a:pPr marL="457200" lvl="0" indent="-330200" algn="l" rtl="0">
              <a:spcBef>
                <a:spcPts val="0"/>
              </a:spcBef>
              <a:spcAft>
                <a:spcPts val="0"/>
              </a:spcAft>
              <a:buSzPts val="1600"/>
              <a:buChar char="●"/>
            </a:pPr>
            <a:r>
              <a:rPr lang="en" sz="1600" b="1"/>
              <a:t>Rayjohn Felicia, </a:t>
            </a:r>
            <a:r>
              <a:rPr lang="en" sz="1600" i="1">
                <a:latin typeface="Palatino"/>
                <a:ea typeface="Palatino"/>
                <a:cs typeface="Palatino"/>
                <a:sym typeface="Palatino"/>
              </a:rPr>
              <a:t>CEL Coordinator</a:t>
            </a:r>
            <a:endParaRPr sz="1600" i="1">
              <a:latin typeface="Palatino"/>
              <a:ea typeface="Palatino"/>
              <a:cs typeface="Palatino"/>
              <a:sym typeface="Palatino"/>
            </a:endParaRPr>
          </a:p>
          <a:p>
            <a:pPr marL="457200" lvl="0" indent="-330200" algn="l" rtl="0">
              <a:spcBef>
                <a:spcPts val="0"/>
              </a:spcBef>
              <a:spcAft>
                <a:spcPts val="0"/>
              </a:spcAft>
              <a:buSzPts val="1600"/>
              <a:buChar char="●"/>
            </a:pPr>
            <a:r>
              <a:rPr lang="en" sz="1600" b="1"/>
              <a:t>Lori Johansson, </a:t>
            </a:r>
            <a:r>
              <a:rPr lang="en" sz="1600" i="1">
                <a:latin typeface="Palatino"/>
                <a:ea typeface="Palatino"/>
                <a:cs typeface="Palatino"/>
                <a:sym typeface="Palatino"/>
              </a:rPr>
              <a:t>CEL Coordinator</a:t>
            </a:r>
            <a:endParaRPr sz="1600" i="1">
              <a:latin typeface="Palatino"/>
              <a:ea typeface="Palatino"/>
              <a:cs typeface="Palatino"/>
              <a:sym typeface="Palatino"/>
            </a:endParaRPr>
          </a:p>
          <a:p>
            <a:pPr marL="457200" lvl="0" indent="-330200" algn="l" rtl="0">
              <a:spcBef>
                <a:spcPts val="0"/>
              </a:spcBef>
              <a:spcAft>
                <a:spcPts val="0"/>
              </a:spcAft>
              <a:buSzPts val="1600"/>
              <a:buFont typeface="Palatino"/>
              <a:buChar char="●"/>
            </a:pPr>
            <a:r>
              <a:rPr lang="en" sz="1600" b="1"/>
              <a:t>He Len Chung</a:t>
            </a:r>
            <a:r>
              <a:rPr lang="en" sz="1600"/>
              <a:t>,</a:t>
            </a:r>
            <a:r>
              <a:rPr lang="en" sz="1600">
                <a:latin typeface="Palatino"/>
                <a:ea typeface="Palatino"/>
                <a:cs typeface="Palatino"/>
                <a:sym typeface="Palatino"/>
              </a:rPr>
              <a:t> </a:t>
            </a:r>
            <a:r>
              <a:rPr lang="en" sz="1600" i="1">
                <a:latin typeface="Palatino"/>
                <a:ea typeface="Palatino"/>
                <a:cs typeface="Palatino"/>
                <a:sym typeface="Palatino"/>
              </a:rPr>
              <a:t>CEL Faculty Fellow</a:t>
            </a:r>
            <a:endParaRPr sz="1600" i="1">
              <a:latin typeface="Palatino"/>
              <a:ea typeface="Palatino"/>
              <a:cs typeface="Palatino"/>
              <a:sym typeface="Palatino"/>
            </a:endParaRPr>
          </a:p>
        </p:txBody>
      </p:sp>
      <p:sp>
        <p:nvSpPr>
          <p:cNvPr id="417" name="Google Shape;417;p61"/>
          <p:cNvSpPr txBox="1"/>
          <p:nvPr/>
        </p:nvSpPr>
        <p:spPr>
          <a:xfrm>
            <a:off x="103925" y="741600"/>
            <a:ext cx="3052500" cy="366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700">
                <a:solidFill>
                  <a:schemeClr val="lt1"/>
                </a:solidFill>
                <a:latin typeface="Palatino"/>
                <a:ea typeface="Palatino"/>
                <a:cs typeface="Palatino"/>
                <a:sym typeface="Palatino"/>
              </a:rPr>
              <a:t>Center for Community Engagement Team</a:t>
            </a:r>
            <a:endParaRPr sz="3700">
              <a:solidFill>
                <a:schemeClr val="lt1"/>
              </a:solidFill>
              <a:latin typeface="Calibri"/>
              <a:ea typeface="Calibri"/>
              <a:cs typeface="Calibri"/>
              <a:sym typeface="Calibri"/>
            </a:endParaRPr>
          </a:p>
        </p:txBody>
      </p:sp>
      <p:sp>
        <p:nvSpPr>
          <p:cNvPr id="418" name="Google Shape;418;p61"/>
          <p:cNvSpPr txBox="1">
            <a:spLocks noGrp="1"/>
          </p:cNvSpPr>
          <p:nvPr>
            <p:ph type="body" idx="1"/>
          </p:nvPr>
        </p:nvSpPr>
        <p:spPr>
          <a:xfrm>
            <a:off x="3486800" y="1863600"/>
            <a:ext cx="4414200" cy="15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A67A00"/>
                </a:solidFill>
              </a:rPr>
              <a:t>Bonner Institute Staff</a:t>
            </a:r>
            <a:endParaRPr b="1">
              <a:solidFill>
                <a:srgbClr val="A67A00"/>
              </a:solidFill>
            </a:endParaRPr>
          </a:p>
          <a:p>
            <a:pPr marL="457200" lvl="0" indent="-330200" algn="l" rtl="0">
              <a:spcBef>
                <a:spcPts val="0"/>
              </a:spcBef>
              <a:spcAft>
                <a:spcPts val="0"/>
              </a:spcAft>
              <a:buSzPts val="1600"/>
              <a:buChar char="●"/>
            </a:pPr>
            <a:r>
              <a:rPr lang="en" sz="1600" b="1"/>
              <a:t>Althia Muse, </a:t>
            </a:r>
            <a:r>
              <a:rPr lang="en" sz="1600" i="1">
                <a:latin typeface="Palatino"/>
                <a:ea typeface="Palatino"/>
                <a:cs typeface="Palatino"/>
                <a:sym typeface="Palatino"/>
              </a:rPr>
              <a:t>Bonner Director</a:t>
            </a:r>
            <a:endParaRPr sz="1600" i="1"/>
          </a:p>
          <a:p>
            <a:pPr marL="457200" lvl="0" indent="-330200" algn="l" rtl="0">
              <a:spcBef>
                <a:spcPts val="0"/>
              </a:spcBef>
              <a:spcAft>
                <a:spcPts val="0"/>
              </a:spcAft>
              <a:buSzPts val="1600"/>
              <a:buChar char="●"/>
            </a:pPr>
            <a:r>
              <a:rPr lang="en" sz="1600" b="1"/>
              <a:t>Katie Kahn, </a:t>
            </a:r>
            <a:r>
              <a:rPr lang="en" sz="1600" i="1">
                <a:latin typeface="Palatino"/>
                <a:ea typeface="Palatino"/>
                <a:cs typeface="Palatino"/>
                <a:sym typeface="Palatino"/>
              </a:rPr>
              <a:t>Bonner Program Manager  </a:t>
            </a:r>
            <a:endParaRPr sz="1600" i="1"/>
          </a:p>
          <a:p>
            <a:pPr marL="457200" lvl="0" indent="-330200" algn="l" rtl="0">
              <a:spcBef>
                <a:spcPts val="0"/>
              </a:spcBef>
              <a:spcAft>
                <a:spcPts val="0"/>
              </a:spcAft>
              <a:buSzPts val="1600"/>
              <a:buChar char="●"/>
            </a:pPr>
            <a:r>
              <a:rPr lang="en" sz="1600" b="1"/>
              <a:t>Destiny De La Rosa, </a:t>
            </a:r>
            <a:r>
              <a:rPr lang="en" sz="1600" i="1">
                <a:latin typeface="Palatino"/>
                <a:ea typeface="Palatino"/>
                <a:cs typeface="Palatino"/>
                <a:sym typeface="Palatino"/>
              </a:rPr>
              <a:t>Bonner Coordinator</a:t>
            </a:r>
            <a:endParaRPr sz="1600" i="1"/>
          </a:p>
          <a:p>
            <a:pPr marL="457200" lvl="0" indent="-330200" algn="l" rtl="0">
              <a:spcBef>
                <a:spcPts val="0"/>
              </a:spcBef>
              <a:spcAft>
                <a:spcPts val="0"/>
              </a:spcAft>
              <a:buSzPts val="1600"/>
              <a:buChar char="●"/>
            </a:pPr>
            <a:r>
              <a:rPr lang="en" sz="1600" b="1"/>
              <a:t>Sam Kanig, </a:t>
            </a:r>
            <a:r>
              <a:rPr lang="en" sz="1600" i="1">
                <a:latin typeface="Palatino"/>
                <a:ea typeface="Palatino"/>
                <a:cs typeface="Palatino"/>
                <a:sym typeface="Palatino"/>
              </a:rPr>
              <a:t>Bonner Coordinator</a:t>
            </a:r>
            <a:endParaRPr sz="1600" i="1"/>
          </a:p>
          <a:p>
            <a:pPr marL="0" lvl="0" indent="0" algn="l" rtl="0">
              <a:spcBef>
                <a:spcPts val="0"/>
              </a:spcBef>
              <a:spcAft>
                <a:spcPts val="0"/>
              </a:spcAft>
              <a:buClr>
                <a:schemeClr val="dk1"/>
              </a:buClr>
              <a:buSzPts val="1100"/>
              <a:buFont typeface="Arial"/>
              <a:buNone/>
            </a:pPr>
            <a:endParaRPr b="1"/>
          </a:p>
        </p:txBody>
      </p:sp>
      <p:sp>
        <p:nvSpPr>
          <p:cNvPr id="419" name="Google Shape;419;p61"/>
          <p:cNvSpPr txBox="1">
            <a:spLocks noGrp="1"/>
          </p:cNvSpPr>
          <p:nvPr>
            <p:ph type="body" idx="1"/>
          </p:nvPr>
        </p:nvSpPr>
        <p:spPr>
          <a:xfrm>
            <a:off x="3486800" y="3439000"/>
            <a:ext cx="5691000" cy="15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A67A00"/>
                </a:solidFill>
              </a:rPr>
              <a:t>Center Staff</a:t>
            </a:r>
            <a:endParaRPr i="1">
              <a:latin typeface="Palatino"/>
              <a:ea typeface="Palatino"/>
              <a:cs typeface="Palatino"/>
              <a:sym typeface="Palatino"/>
            </a:endParaRPr>
          </a:p>
          <a:p>
            <a:pPr marL="457200" lvl="0" indent="-330200" algn="l" rtl="0">
              <a:spcBef>
                <a:spcPts val="0"/>
              </a:spcBef>
              <a:spcAft>
                <a:spcPts val="0"/>
              </a:spcAft>
              <a:buSzPts val="1600"/>
              <a:buChar char="●"/>
            </a:pPr>
            <a:r>
              <a:rPr lang="en" sz="1600" b="1"/>
              <a:t>Amy Loprinzi, </a:t>
            </a:r>
            <a:r>
              <a:rPr lang="en" sz="1600" i="1">
                <a:latin typeface="Palatino"/>
                <a:ea typeface="Palatino"/>
                <a:cs typeface="Palatino"/>
                <a:sym typeface="Palatino"/>
              </a:rPr>
              <a:t>Finance and Admin Services Coordinator</a:t>
            </a:r>
            <a:endParaRPr sz="1600" b="1"/>
          </a:p>
          <a:p>
            <a:pPr marL="457200" lvl="0" indent="-330200" algn="l" rtl="0">
              <a:spcBef>
                <a:spcPts val="0"/>
              </a:spcBef>
              <a:spcAft>
                <a:spcPts val="0"/>
              </a:spcAft>
              <a:buSzPts val="1600"/>
              <a:buChar char="●"/>
            </a:pPr>
            <a:r>
              <a:rPr lang="en" sz="1600" b="1"/>
              <a:t>Victor Deihl, </a:t>
            </a:r>
            <a:r>
              <a:rPr lang="en" sz="1600" i="1">
                <a:latin typeface="Palatino"/>
                <a:ea typeface="Palatino"/>
                <a:cs typeface="Palatino"/>
                <a:sym typeface="Palatino"/>
              </a:rPr>
              <a:t>Office Coordinator</a:t>
            </a:r>
            <a:r>
              <a:rPr lang="en" sz="1600" i="1"/>
              <a:t> </a:t>
            </a:r>
            <a:endParaRPr sz="1600" i="1"/>
          </a:p>
          <a:p>
            <a:pPr marL="457200" lvl="0" indent="-330200" algn="l" rtl="0">
              <a:spcBef>
                <a:spcPts val="0"/>
              </a:spcBef>
              <a:spcAft>
                <a:spcPts val="0"/>
              </a:spcAft>
              <a:buSzPts val="1600"/>
              <a:buChar char="●"/>
            </a:pPr>
            <a:r>
              <a:rPr lang="en" sz="1600" b="1"/>
              <a:t>Kristi Cordier, </a:t>
            </a:r>
            <a:r>
              <a:rPr lang="en" sz="1600" i="1">
                <a:latin typeface="Palatino"/>
                <a:ea typeface="Palatino"/>
                <a:cs typeface="Palatino"/>
                <a:sym typeface="Palatino"/>
              </a:rPr>
              <a:t>NJ Bonner AmeriCorps Director</a:t>
            </a:r>
            <a:endParaRPr sz="1600" i="1">
              <a:latin typeface="Palatino"/>
              <a:ea typeface="Palatino"/>
              <a:cs typeface="Palatino"/>
              <a:sym typeface="Palatino"/>
            </a:endParaRPr>
          </a:p>
          <a:p>
            <a:pPr marL="457200" lvl="0" indent="-330200" algn="l" rtl="0">
              <a:spcBef>
                <a:spcPts val="0"/>
              </a:spcBef>
              <a:spcAft>
                <a:spcPts val="0"/>
              </a:spcAft>
              <a:buSzPts val="1600"/>
              <a:buFont typeface="Palatino"/>
              <a:buChar char="●"/>
            </a:pPr>
            <a:r>
              <a:rPr lang="en" sz="1600" b="1"/>
              <a:t>Natasha Shabazz</a:t>
            </a:r>
            <a:r>
              <a:rPr lang="en" sz="1600">
                <a:latin typeface="Palatino"/>
                <a:ea typeface="Palatino"/>
                <a:cs typeface="Palatino"/>
                <a:sym typeface="Palatino"/>
              </a:rPr>
              <a:t>, </a:t>
            </a:r>
            <a:r>
              <a:rPr lang="en" sz="1600" i="1">
                <a:latin typeface="Palatino"/>
                <a:ea typeface="Palatino"/>
                <a:cs typeface="Palatino"/>
                <a:sym typeface="Palatino"/>
              </a:rPr>
              <a:t>Community Outreach Specialist </a:t>
            </a:r>
            <a:endParaRPr sz="1600" i="1">
              <a:latin typeface="Palatino"/>
              <a:ea typeface="Palatino"/>
              <a:cs typeface="Palatino"/>
              <a:sym typeface="Palatin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p:nvPr/>
        </p:nvSpPr>
        <p:spPr>
          <a:xfrm>
            <a:off x="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8"/>
          <p:cNvSpPr/>
          <p:nvPr/>
        </p:nvSpPr>
        <p:spPr>
          <a:xfrm>
            <a:off x="837240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p:cNvSpPr txBox="1"/>
          <p:nvPr/>
        </p:nvSpPr>
        <p:spPr>
          <a:xfrm>
            <a:off x="870600" y="1306200"/>
            <a:ext cx="7402800" cy="2531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Defining CEL at TCNJ</a:t>
            </a:r>
            <a:endParaRPr sz="7200">
              <a:solidFill>
                <a:srgbClr val="293F6F"/>
              </a:solidFill>
              <a:latin typeface="Palatino"/>
              <a:ea typeface="Palatino"/>
              <a:cs typeface="Palatino"/>
              <a:sym typeface="Palatin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29"/>
          <p:cNvSpPr txBox="1">
            <a:spLocks noGrp="1"/>
          </p:cNvSpPr>
          <p:nvPr>
            <p:ph type="body" idx="1"/>
          </p:nvPr>
        </p:nvSpPr>
        <p:spPr>
          <a:xfrm>
            <a:off x="205925" y="1016300"/>
            <a:ext cx="8520600" cy="4008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A67A00"/>
              </a:buClr>
              <a:buSzPts val="1800"/>
              <a:buAutoNum type="arabicPeriod"/>
            </a:pPr>
            <a:r>
              <a:rPr lang="en">
                <a:solidFill>
                  <a:srgbClr val="A67A00"/>
                </a:solidFill>
              </a:rPr>
              <a:t>Social Knowledge</a:t>
            </a:r>
            <a:endParaRPr>
              <a:solidFill>
                <a:srgbClr val="A67A00"/>
              </a:solidFill>
            </a:endParaRPr>
          </a:p>
          <a:p>
            <a:pPr marL="914400" lvl="1" indent="-317500" algn="l" rtl="0">
              <a:lnSpc>
                <a:spcPct val="100000"/>
              </a:lnSpc>
              <a:spcBef>
                <a:spcPts val="0"/>
              </a:spcBef>
              <a:spcAft>
                <a:spcPts val="0"/>
              </a:spcAft>
              <a:buSzPts val="1400"/>
              <a:buFont typeface="Palatino"/>
              <a:buChar char="○"/>
            </a:pPr>
            <a:r>
              <a:rPr lang="en">
                <a:latin typeface="Palatino"/>
                <a:ea typeface="Palatino"/>
                <a:cs typeface="Palatino"/>
                <a:sym typeface="Palatino"/>
              </a:rPr>
              <a:t>Identify the causes of significant social issues</a:t>
            </a:r>
            <a:endParaRPr>
              <a:latin typeface="Palatino"/>
              <a:ea typeface="Palatino"/>
              <a:cs typeface="Palatino"/>
              <a:sym typeface="Palatino"/>
            </a:endParaRPr>
          </a:p>
          <a:p>
            <a:pPr marL="457200" lvl="0" indent="-342900" algn="l" rtl="0">
              <a:lnSpc>
                <a:spcPct val="100000"/>
              </a:lnSpc>
              <a:spcBef>
                <a:spcPts val="0"/>
              </a:spcBef>
              <a:spcAft>
                <a:spcPts val="0"/>
              </a:spcAft>
              <a:buClr>
                <a:srgbClr val="A67A00"/>
              </a:buClr>
              <a:buSzPts val="1800"/>
              <a:buAutoNum type="arabicPeriod"/>
            </a:pPr>
            <a:r>
              <a:rPr lang="en">
                <a:solidFill>
                  <a:srgbClr val="A67A00"/>
                </a:solidFill>
              </a:rPr>
              <a:t>Diversity of Communities</a:t>
            </a:r>
            <a:endParaRPr>
              <a:solidFill>
                <a:srgbClr val="A67A00"/>
              </a:solidFill>
            </a:endParaRPr>
          </a:p>
          <a:p>
            <a:pPr marL="914400" lvl="1" indent="-317500" algn="l" rtl="0">
              <a:lnSpc>
                <a:spcPct val="100000"/>
              </a:lnSpc>
              <a:spcBef>
                <a:spcPts val="0"/>
              </a:spcBef>
              <a:spcAft>
                <a:spcPts val="0"/>
              </a:spcAft>
              <a:buSzPts val="1400"/>
              <a:buFont typeface="Palatino"/>
              <a:buChar char="○"/>
            </a:pPr>
            <a:r>
              <a:rPr lang="en">
                <a:latin typeface="Palatino"/>
                <a:ea typeface="Palatino"/>
                <a:cs typeface="Palatino"/>
                <a:sym typeface="Palatino"/>
              </a:rPr>
              <a:t>Engage as part of diverse communities in culturally and contextually appropriate ways</a:t>
            </a:r>
            <a:endParaRPr>
              <a:latin typeface="Palatino"/>
              <a:ea typeface="Palatino"/>
              <a:cs typeface="Palatino"/>
              <a:sym typeface="Palatino"/>
            </a:endParaRPr>
          </a:p>
          <a:p>
            <a:pPr marL="457200" lvl="0" indent="-342900" algn="l" rtl="0">
              <a:lnSpc>
                <a:spcPct val="100000"/>
              </a:lnSpc>
              <a:spcBef>
                <a:spcPts val="0"/>
              </a:spcBef>
              <a:spcAft>
                <a:spcPts val="0"/>
              </a:spcAft>
              <a:buClr>
                <a:srgbClr val="A67A00"/>
              </a:buClr>
              <a:buSzPts val="1800"/>
              <a:buAutoNum type="arabicPeriod"/>
            </a:pPr>
            <a:r>
              <a:rPr lang="en">
                <a:solidFill>
                  <a:srgbClr val="A67A00"/>
                </a:solidFill>
              </a:rPr>
              <a:t>Application of Knowledge</a:t>
            </a:r>
            <a:endParaRPr>
              <a:solidFill>
                <a:srgbClr val="A67A00"/>
              </a:solidFill>
            </a:endParaRPr>
          </a:p>
          <a:p>
            <a:pPr marL="914400" lvl="1" indent="-317500" algn="l" rtl="0">
              <a:lnSpc>
                <a:spcPct val="100000"/>
              </a:lnSpc>
              <a:spcBef>
                <a:spcPts val="0"/>
              </a:spcBef>
              <a:spcAft>
                <a:spcPts val="0"/>
              </a:spcAft>
              <a:buSzPts val="1400"/>
              <a:buFont typeface="Palatino"/>
              <a:buChar char="○"/>
            </a:pPr>
            <a:r>
              <a:rPr lang="en">
                <a:latin typeface="Palatino"/>
                <a:ea typeface="Palatino"/>
                <a:cs typeface="Palatino"/>
                <a:sym typeface="Palatino"/>
              </a:rPr>
              <a:t>Analyze and address social issues using disciplinary and/or course-based knowledge and skills</a:t>
            </a:r>
            <a:endParaRPr>
              <a:latin typeface="Palatino"/>
              <a:ea typeface="Palatino"/>
              <a:cs typeface="Palatino"/>
              <a:sym typeface="Palatino"/>
            </a:endParaRPr>
          </a:p>
          <a:p>
            <a:pPr marL="457200" lvl="0" indent="-342900" algn="l" rtl="0">
              <a:lnSpc>
                <a:spcPct val="100000"/>
              </a:lnSpc>
              <a:spcBef>
                <a:spcPts val="0"/>
              </a:spcBef>
              <a:spcAft>
                <a:spcPts val="0"/>
              </a:spcAft>
              <a:buClr>
                <a:srgbClr val="A67A00"/>
              </a:buClr>
              <a:buSzPts val="1800"/>
              <a:buAutoNum type="arabicPeriod"/>
            </a:pPr>
            <a:r>
              <a:rPr lang="en">
                <a:solidFill>
                  <a:srgbClr val="A67A00"/>
                </a:solidFill>
              </a:rPr>
              <a:t>Systems &amp; Structures</a:t>
            </a:r>
            <a:endParaRPr>
              <a:solidFill>
                <a:srgbClr val="A67A00"/>
              </a:solidFill>
            </a:endParaRPr>
          </a:p>
          <a:p>
            <a:pPr marL="914400" lvl="1" indent="-317500" algn="l" rtl="0">
              <a:lnSpc>
                <a:spcPct val="100000"/>
              </a:lnSpc>
              <a:spcBef>
                <a:spcPts val="0"/>
              </a:spcBef>
              <a:spcAft>
                <a:spcPts val="0"/>
              </a:spcAft>
              <a:buSzPts val="1400"/>
              <a:buFont typeface="Palatino"/>
              <a:buChar char="○"/>
            </a:pPr>
            <a:r>
              <a:rPr lang="en">
                <a:latin typeface="Palatino"/>
                <a:ea typeface="Palatino"/>
                <a:cs typeface="Palatino"/>
                <a:sym typeface="Palatino"/>
              </a:rPr>
              <a:t>Identify how systems of privilege and oppression affect individual and group opportunities and experiences</a:t>
            </a:r>
            <a:endParaRPr>
              <a:latin typeface="Palatino"/>
              <a:ea typeface="Palatino"/>
              <a:cs typeface="Palatino"/>
              <a:sym typeface="Palatino"/>
            </a:endParaRPr>
          </a:p>
          <a:p>
            <a:pPr marL="457200" lvl="0" indent="-342900" algn="l" rtl="0">
              <a:lnSpc>
                <a:spcPct val="100000"/>
              </a:lnSpc>
              <a:spcBef>
                <a:spcPts val="0"/>
              </a:spcBef>
              <a:spcAft>
                <a:spcPts val="0"/>
              </a:spcAft>
              <a:buClr>
                <a:srgbClr val="A67A00"/>
              </a:buClr>
              <a:buSzPts val="1800"/>
              <a:buAutoNum type="arabicPeriod"/>
            </a:pPr>
            <a:r>
              <a:rPr lang="en">
                <a:solidFill>
                  <a:srgbClr val="A67A00"/>
                </a:solidFill>
              </a:rPr>
              <a:t>Civic Responsibility</a:t>
            </a:r>
            <a:endParaRPr>
              <a:solidFill>
                <a:srgbClr val="A67A00"/>
              </a:solidFill>
            </a:endParaRPr>
          </a:p>
          <a:p>
            <a:pPr marL="914400" lvl="1" indent="-317500" algn="l" rtl="0">
              <a:lnSpc>
                <a:spcPct val="100000"/>
              </a:lnSpc>
              <a:spcBef>
                <a:spcPts val="0"/>
              </a:spcBef>
              <a:spcAft>
                <a:spcPts val="0"/>
              </a:spcAft>
              <a:buSzPts val="1400"/>
              <a:buFont typeface="Palatino"/>
              <a:buChar char="○"/>
            </a:pPr>
            <a:r>
              <a:rPr lang="en">
                <a:latin typeface="Palatino"/>
                <a:ea typeface="Palatino"/>
                <a:cs typeface="Palatino"/>
                <a:sym typeface="Palatino"/>
              </a:rPr>
              <a:t>Actively contribute to sustaining and enhancing communities as members of local, regional, national, and global communities</a:t>
            </a:r>
            <a:endParaRPr>
              <a:latin typeface="Palatino"/>
              <a:ea typeface="Palatino"/>
              <a:cs typeface="Palatino"/>
              <a:sym typeface="Palatino"/>
            </a:endParaRPr>
          </a:p>
          <a:p>
            <a:pPr marL="457200" lvl="0" indent="-342900" algn="l" rtl="0">
              <a:lnSpc>
                <a:spcPct val="100000"/>
              </a:lnSpc>
              <a:spcBef>
                <a:spcPts val="0"/>
              </a:spcBef>
              <a:spcAft>
                <a:spcPts val="0"/>
              </a:spcAft>
              <a:buClr>
                <a:srgbClr val="A67A00"/>
              </a:buClr>
              <a:buSzPts val="1800"/>
              <a:buAutoNum type="arabicPeriod"/>
            </a:pPr>
            <a:r>
              <a:rPr lang="en">
                <a:solidFill>
                  <a:srgbClr val="A67A00"/>
                </a:solidFill>
              </a:rPr>
              <a:t>Civic-Identity &amp; Commitment</a:t>
            </a:r>
            <a:endParaRPr>
              <a:solidFill>
                <a:srgbClr val="A67A00"/>
              </a:solidFill>
            </a:endParaRPr>
          </a:p>
          <a:p>
            <a:pPr marL="914400" lvl="1" indent="-317500" algn="l" rtl="0">
              <a:lnSpc>
                <a:spcPct val="100000"/>
              </a:lnSpc>
              <a:spcBef>
                <a:spcPts val="0"/>
              </a:spcBef>
              <a:spcAft>
                <a:spcPts val="0"/>
              </a:spcAft>
              <a:buSzPts val="1400"/>
              <a:buFont typeface="Palatino"/>
              <a:buChar char="○"/>
            </a:pPr>
            <a:r>
              <a:rPr lang="en">
                <a:latin typeface="Palatino"/>
                <a:ea typeface="Palatino"/>
                <a:cs typeface="Palatino"/>
                <a:sym typeface="Palatino"/>
              </a:rPr>
              <a:t>Demonstrate goals to live a life of critically informed community engagement</a:t>
            </a:r>
            <a:endParaRPr>
              <a:latin typeface="Palatino"/>
              <a:ea typeface="Palatino"/>
              <a:cs typeface="Palatino"/>
              <a:sym typeface="Palatino"/>
            </a:endParaRPr>
          </a:p>
        </p:txBody>
      </p:sp>
      <p:pic>
        <p:nvPicPr>
          <p:cNvPr id="141" name="Google Shape;141;p29"/>
          <p:cNvPicPr preferRelativeResize="0"/>
          <p:nvPr/>
        </p:nvPicPr>
        <p:blipFill>
          <a:blip r:embed="rId3">
            <a:alphaModFix/>
          </a:blip>
          <a:stretch>
            <a:fillRect/>
          </a:stretch>
        </p:blipFill>
        <p:spPr>
          <a:xfrm>
            <a:off x="7398553" y="4495650"/>
            <a:ext cx="1655198" cy="528950"/>
          </a:xfrm>
          <a:prstGeom prst="rect">
            <a:avLst/>
          </a:prstGeom>
          <a:noFill/>
          <a:ln>
            <a:noFill/>
          </a:ln>
        </p:spPr>
      </p:pic>
      <p:sp>
        <p:nvSpPr>
          <p:cNvPr id="142" name="Google Shape;142;p29"/>
          <p:cNvSpPr txBox="1"/>
          <p:nvPr/>
        </p:nvSpPr>
        <p:spPr>
          <a:xfrm>
            <a:off x="205925" y="99146"/>
            <a:ext cx="8229600" cy="75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400">
                <a:solidFill>
                  <a:srgbClr val="293F6F"/>
                </a:solidFill>
                <a:latin typeface="Palatino"/>
                <a:ea typeface="Palatino"/>
                <a:cs typeface="Palatino"/>
                <a:sym typeface="Palatino"/>
              </a:rPr>
              <a:t>CEL Learning Goals</a:t>
            </a:r>
            <a:endParaRPr sz="44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cxnSp>
        <p:nvCxnSpPr>
          <p:cNvPr id="147" name="Google Shape;147;p30"/>
          <p:cNvCxnSpPr/>
          <p:nvPr/>
        </p:nvCxnSpPr>
        <p:spPr>
          <a:xfrm flipH="1">
            <a:off x="4572400" y="3088800"/>
            <a:ext cx="3300" cy="279300"/>
          </a:xfrm>
          <a:prstGeom prst="straightConnector1">
            <a:avLst/>
          </a:prstGeom>
          <a:noFill/>
          <a:ln w="38100" cap="flat" cmpd="sng">
            <a:solidFill>
              <a:srgbClr val="9E9E9E"/>
            </a:solidFill>
            <a:prstDash val="solid"/>
            <a:round/>
            <a:headEnd type="none" w="med" len="med"/>
            <a:tailEnd type="none" w="med" len="med"/>
          </a:ln>
        </p:spPr>
      </p:cxnSp>
      <p:sp>
        <p:nvSpPr>
          <p:cNvPr id="148" name="Google Shape;148;p30"/>
          <p:cNvSpPr/>
          <p:nvPr/>
        </p:nvSpPr>
        <p:spPr>
          <a:xfrm>
            <a:off x="1034300" y="911700"/>
            <a:ext cx="2253300" cy="2253300"/>
          </a:xfrm>
          <a:prstGeom prst="ellipse">
            <a:avLst/>
          </a:prstGeom>
          <a:solidFill>
            <a:srgbClr val="6598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0"/>
          <p:cNvSpPr/>
          <p:nvPr/>
        </p:nvSpPr>
        <p:spPr>
          <a:xfrm>
            <a:off x="3449050" y="911700"/>
            <a:ext cx="2253300" cy="2253300"/>
          </a:xfrm>
          <a:prstGeom prst="ellipse">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0"/>
          <p:cNvSpPr/>
          <p:nvPr/>
        </p:nvSpPr>
        <p:spPr>
          <a:xfrm>
            <a:off x="5856400" y="911700"/>
            <a:ext cx="2253300" cy="2253300"/>
          </a:xfrm>
          <a:prstGeom prst="ellipse">
            <a:avLst/>
          </a:prstGeom>
          <a:solidFill>
            <a:srgbClr val="598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0"/>
          <p:cNvSpPr txBox="1"/>
          <p:nvPr/>
        </p:nvSpPr>
        <p:spPr>
          <a:xfrm>
            <a:off x="1398950" y="1715100"/>
            <a:ext cx="1524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lt1"/>
                </a:solidFill>
                <a:latin typeface="Barlow Condensed"/>
                <a:ea typeface="Barlow Condensed"/>
                <a:cs typeface="Barlow Condensed"/>
                <a:sym typeface="Barlow Condensed"/>
              </a:rPr>
              <a:t>Education</a:t>
            </a:r>
            <a:endParaRPr sz="3000">
              <a:solidFill>
                <a:schemeClr val="lt1"/>
              </a:solidFill>
              <a:latin typeface="Barlow Condensed"/>
              <a:ea typeface="Barlow Condensed"/>
              <a:cs typeface="Barlow Condensed"/>
              <a:sym typeface="Barlow Condensed"/>
            </a:endParaRPr>
          </a:p>
        </p:txBody>
      </p:sp>
      <p:sp>
        <p:nvSpPr>
          <p:cNvPr id="152" name="Google Shape;152;p30"/>
          <p:cNvSpPr txBox="1"/>
          <p:nvPr/>
        </p:nvSpPr>
        <p:spPr>
          <a:xfrm>
            <a:off x="6228450" y="1715100"/>
            <a:ext cx="1524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lt1"/>
                </a:solidFill>
                <a:latin typeface="Barlow Condensed"/>
                <a:ea typeface="Barlow Condensed"/>
                <a:cs typeface="Barlow Condensed"/>
                <a:sym typeface="Barlow Condensed"/>
              </a:rPr>
              <a:t>Reflection</a:t>
            </a:r>
            <a:endParaRPr sz="3000">
              <a:solidFill>
                <a:schemeClr val="lt1"/>
              </a:solidFill>
              <a:latin typeface="Barlow Condensed"/>
              <a:ea typeface="Barlow Condensed"/>
              <a:cs typeface="Barlow Condensed"/>
              <a:sym typeface="Barlow Condensed"/>
            </a:endParaRPr>
          </a:p>
        </p:txBody>
      </p:sp>
      <p:sp>
        <p:nvSpPr>
          <p:cNvPr id="153" name="Google Shape;153;p30"/>
          <p:cNvSpPr txBox="1"/>
          <p:nvPr/>
        </p:nvSpPr>
        <p:spPr>
          <a:xfrm>
            <a:off x="3810000" y="1715100"/>
            <a:ext cx="1524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lt1"/>
                </a:solidFill>
                <a:latin typeface="Barlow Condensed"/>
                <a:ea typeface="Barlow Condensed"/>
                <a:cs typeface="Barlow Condensed"/>
                <a:sym typeface="Barlow Condensed"/>
              </a:rPr>
              <a:t>Action</a:t>
            </a:r>
            <a:endParaRPr sz="3000">
              <a:solidFill>
                <a:schemeClr val="lt1"/>
              </a:solidFill>
              <a:latin typeface="Barlow Condensed"/>
              <a:ea typeface="Barlow Condensed"/>
              <a:cs typeface="Barlow Condensed"/>
              <a:sym typeface="Barlow Condensed"/>
            </a:endParaRPr>
          </a:p>
        </p:txBody>
      </p:sp>
      <p:sp>
        <p:nvSpPr>
          <p:cNvPr id="154" name="Google Shape;154;p30"/>
          <p:cNvSpPr/>
          <p:nvPr/>
        </p:nvSpPr>
        <p:spPr>
          <a:xfrm>
            <a:off x="1565775" y="3668425"/>
            <a:ext cx="1381200" cy="1381200"/>
          </a:xfrm>
          <a:prstGeom prst="ellipse">
            <a:avLst/>
          </a:prstGeom>
          <a:solidFill>
            <a:srgbClr val="F1C232">
              <a:alpha val="8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Service</a:t>
            </a:r>
            <a:endParaRPr>
              <a:solidFill>
                <a:schemeClr val="lt1"/>
              </a:solidFill>
            </a:endParaRPr>
          </a:p>
        </p:txBody>
      </p:sp>
      <p:sp>
        <p:nvSpPr>
          <p:cNvPr id="155" name="Google Shape;155;p30"/>
          <p:cNvSpPr/>
          <p:nvPr/>
        </p:nvSpPr>
        <p:spPr>
          <a:xfrm>
            <a:off x="3114905" y="3668425"/>
            <a:ext cx="1381200" cy="1381200"/>
          </a:xfrm>
          <a:prstGeom prst="ellipse">
            <a:avLst/>
          </a:prstGeom>
          <a:solidFill>
            <a:srgbClr val="DBAD1F">
              <a:alpha val="8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Advocacy</a:t>
            </a:r>
            <a:endParaRPr>
              <a:solidFill>
                <a:schemeClr val="lt1"/>
              </a:solidFill>
            </a:endParaRPr>
          </a:p>
        </p:txBody>
      </p:sp>
      <p:sp>
        <p:nvSpPr>
          <p:cNvPr id="156" name="Google Shape;156;p30"/>
          <p:cNvSpPr/>
          <p:nvPr/>
        </p:nvSpPr>
        <p:spPr>
          <a:xfrm>
            <a:off x="4670824" y="3668425"/>
            <a:ext cx="1381200" cy="1381200"/>
          </a:xfrm>
          <a:prstGeom prst="ellipse">
            <a:avLst/>
          </a:prstGeom>
          <a:solidFill>
            <a:srgbClr val="CF9F0B">
              <a:alpha val="8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Activism</a:t>
            </a:r>
            <a:endParaRPr>
              <a:solidFill>
                <a:schemeClr val="lt1"/>
              </a:solidFill>
            </a:endParaRPr>
          </a:p>
        </p:txBody>
      </p:sp>
      <p:sp>
        <p:nvSpPr>
          <p:cNvPr id="157" name="Google Shape;157;p30"/>
          <p:cNvSpPr/>
          <p:nvPr/>
        </p:nvSpPr>
        <p:spPr>
          <a:xfrm>
            <a:off x="6204424" y="3668425"/>
            <a:ext cx="1381200" cy="1381200"/>
          </a:xfrm>
          <a:prstGeom prst="ellipse">
            <a:avLst/>
          </a:prstGeom>
          <a:solidFill>
            <a:srgbClr val="B88C06">
              <a:alpha val="8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Politics</a:t>
            </a:r>
            <a:endParaRPr>
              <a:solidFill>
                <a:schemeClr val="lt1"/>
              </a:solidFill>
            </a:endParaRPr>
          </a:p>
        </p:txBody>
      </p:sp>
      <p:cxnSp>
        <p:nvCxnSpPr>
          <p:cNvPr id="158" name="Google Shape;158;p30"/>
          <p:cNvCxnSpPr/>
          <p:nvPr/>
        </p:nvCxnSpPr>
        <p:spPr>
          <a:xfrm>
            <a:off x="1878000" y="3346475"/>
            <a:ext cx="5388000" cy="0"/>
          </a:xfrm>
          <a:prstGeom prst="straightConnector1">
            <a:avLst/>
          </a:prstGeom>
          <a:noFill/>
          <a:ln w="38100" cap="flat" cmpd="sng">
            <a:solidFill>
              <a:srgbClr val="9E9E9E"/>
            </a:solidFill>
            <a:prstDash val="solid"/>
            <a:round/>
            <a:headEnd type="none" w="med" len="med"/>
            <a:tailEnd type="none" w="med" len="med"/>
          </a:ln>
        </p:spPr>
      </p:cxnSp>
      <p:cxnSp>
        <p:nvCxnSpPr>
          <p:cNvPr id="159" name="Google Shape;159;p30"/>
          <p:cNvCxnSpPr/>
          <p:nvPr/>
        </p:nvCxnSpPr>
        <p:spPr>
          <a:xfrm flipH="1">
            <a:off x="2254725" y="3358250"/>
            <a:ext cx="3300" cy="279300"/>
          </a:xfrm>
          <a:prstGeom prst="straightConnector1">
            <a:avLst/>
          </a:prstGeom>
          <a:noFill/>
          <a:ln w="38100" cap="flat" cmpd="sng">
            <a:solidFill>
              <a:srgbClr val="9E9E9E"/>
            </a:solidFill>
            <a:prstDash val="solid"/>
            <a:round/>
            <a:headEnd type="none" w="med" len="med"/>
            <a:tailEnd type="none" w="med" len="med"/>
          </a:ln>
        </p:spPr>
      </p:cxnSp>
      <p:cxnSp>
        <p:nvCxnSpPr>
          <p:cNvPr id="160" name="Google Shape;160;p30"/>
          <p:cNvCxnSpPr/>
          <p:nvPr/>
        </p:nvCxnSpPr>
        <p:spPr>
          <a:xfrm flipH="1">
            <a:off x="3807250" y="3358250"/>
            <a:ext cx="3300" cy="279300"/>
          </a:xfrm>
          <a:prstGeom prst="straightConnector1">
            <a:avLst/>
          </a:prstGeom>
          <a:noFill/>
          <a:ln w="38100" cap="flat" cmpd="sng">
            <a:solidFill>
              <a:srgbClr val="9E9E9E"/>
            </a:solidFill>
            <a:prstDash val="solid"/>
            <a:round/>
            <a:headEnd type="none" w="med" len="med"/>
            <a:tailEnd type="none" w="med" len="med"/>
          </a:ln>
        </p:spPr>
      </p:cxnSp>
      <p:cxnSp>
        <p:nvCxnSpPr>
          <p:cNvPr id="161" name="Google Shape;161;p30"/>
          <p:cNvCxnSpPr/>
          <p:nvPr/>
        </p:nvCxnSpPr>
        <p:spPr>
          <a:xfrm flipH="1">
            <a:off x="5359775" y="3373688"/>
            <a:ext cx="3300" cy="279300"/>
          </a:xfrm>
          <a:prstGeom prst="straightConnector1">
            <a:avLst/>
          </a:prstGeom>
          <a:noFill/>
          <a:ln w="38100" cap="flat" cmpd="sng">
            <a:solidFill>
              <a:srgbClr val="9E9E9E"/>
            </a:solidFill>
            <a:prstDash val="solid"/>
            <a:round/>
            <a:headEnd type="none" w="med" len="med"/>
            <a:tailEnd type="none" w="med" len="med"/>
          </a:ln>
        </p:spPr>
      </p:cxnSp>
      <p:cxnSp>
        <p:nvCxnSpPr>
          <p:cNvPr id="162" name="Google Shape;162;p30"/>
          <p:cNvCxnSpPr/>
          <p:nvPr/>
        </p:nvCxnSpPr>
        <p:spPr>
          <a:xfrm flipH="1">
            <a:off x="6912300" y="3358250"/>
            <a:ext cx="3300" cy="279300"/>
          </a:xfrm>
          <a:prstGeom prst="straightConnector1">
            <a:avLst/>
          </a:prstGeom>
          <a:noFill/>
          <a:ln w="38100" cap="flat" cmpd="sng">
            <a:solidFill>
              <a:srgbClr val="9E9E9E"/>
            </a:solidFill>
            <a:prstDash val="solid"/>
            <a:round/>
            <a:headEnd type="none" w="med" len="med"/>
            <a:tailEnd type="none" w="med" len="med"/>
          </a:ln>
        </p:spPr>
      </p:cxnSp>
      <p:sp>
        <p:nvSpPr>
          <p:cNvPr id="163" name="Google Shape;163;p30"/>
          <p:cNvSpPr txBox="1"/>
          <p:nvPr/>
        </p:nvSpPr>
        <p:spPr>
          <a:xfrm>
            <a:off x="1034300" y="0"/>
            <a:ext cx="6876300" cy="77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4500">
                <a:solidFill>
                  <a:srgbClr val="F1C232"/>
                </a:solidFill>
                <a:latin typeface="Barlow Condensed"/>
                <a:ea typeface="Barlow Condensed"/>
                <a:cs typeface="Barlow Condensed"/>
                <a:sym typeface="Barlow Condensed"/>
              </a:rPr>
              <a:t>COMMUNITY ENGAGED LEARNING</a:t>
            </a:r>
            <a:endParaRPr sz="4500" b="0" i="0" u="none" strike="noStrike" cap="none">
              <a:solidFill>
                <a:srgbClr val="000000"/>
              </a:solidFill>
              <a:latin typeface="Barlow Condensed"/>
              <a:ea typeface="Barlow Condensed"/>
              <a:cs typeface="Barlow Condensed"/>
              <a:sym typeface="Barlow Condensed"/>
            </a:endParaRPr>
          </a:p>
        </p:txBody>
      </p:sp>
      <p:pic>
        <p:nvPicPr>
          <p:cNvPr id="164" name="Google Shape;164;p30"/>
          <p:cNvPicPr preferRelativeResize="0"/>
          <p:nvPr/>
        </p:nvPicPr>
        <p:blipFill>
          <a:blip r:embed="rId3">
            <a:alphaModFix/>
          </a:blip>
          <a:stretch>
            <a:fillRect/>
          </a:stretch>
        </p:blipFill>
        <p:spPr>
          <a:xfrm>
            <a:off x="8150175" y="4735850"/>
            <a:ext cx="903574" cy="28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1"/>
          <p:cNvPicPr preferRelativeResize="0"/>
          <p:nvPr/>
        </p:nvPicPr>
        <p:blipFill rotWithShape="1">
          <a:blip r:embed="rId3">
            <a:alphaModFix/>
          </a:blip>
          <a:srcRect r="4269"/>
          <a:stretch/>
        </p:blipFill>
        <p:spPr>
          <a:xfrm>
            <a:off x="1027175" y="97075"/>
            <a:ext cx="7089649" cy="494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p:nvPr/>
        </p:nvSpPr>
        <p:spPr>
          <a:xfrm>
            <a:off x="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8372400" y="0"/>
            <a:ext cx="771600" cy="5143500"/>
          </a:xfrm>
          <a:prstGeom prst="rect">
            <a:avLst/>
          </a:prstGeom>
          <a:solidFill>
            <a:srgbClr val="D3A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txBox="1"/>
          <p:nvPr/>
        </p:nvSpPr>
        <p:spPr>
          <a:xfrm>
            <a:off x="870600" y="1152000"/>
            <a:ext cx="7402800" cy="2839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 sz="7200">
                <a:solidFill>
                  <a:srgbClr val="293F6F"/>
                </a:solidFill>
                <a:latin typeface="Palatino"/>
                <a:ea typeface="Palatino"/>
                <a:cs typeface="Palatino"/>
                <a:sym typeface="Palatino"/>
              </a:rPr>
              <a:t>Connection to Campus Plans</a:t>
            </a:r>
            <a:endParaRPr sz="7200">
              <a:solidFill>
                <a:srgbClr val="293F6F"/>
              </a:solidFill>
              <a:latin typeface="Palatino"/>
              <a:ea typeface="Palatino"/>
              <a:cs typeface="Palatino"/>
              <a:sym typeface="Palatin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33"/>
          <p:cNvSpPr/>
          <p:nvPr/>
        </p:nvSpPr>
        <p:spPr>
          <a:xfrm>
            <a:off x="25150" y="-12575"/>
            <a:ext cx="2904900" cy="5143500"/>
          </a:xfrm>
          <a:prstGeom prst="rect">
            <a:avLst/>
          </a:prstGeom>
          <a:solidFill>
            <a:srgbClr val="293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txBox="1"/>
          <p:nvPr/>
        </p:nvSpPr>
        <p:spPr>
          <a:xfrm>
            <a:off x="106900" y="823650"/>
            <a:ext cx="2741400" cy="349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200">
                <a:solidFill>
                  <a:schemeClr val="lt1"/>
                </a:solidFill>
                <a:latin typeface="Palatino"/>
                <a:ea typeface="Palatino"/>
                <a:cs typeface="Palatino"/>
                <a:sym typeface="Palatino"/>
              </a:rPr>
              <a:t>CEL Connections</a:t>
            </a:r>
            <a:endParaRPr sz="3200">
              <a:solidFill>
                <a:schemeClr val="lt1"/>
              </a:solidFill>
              <a:latin typeface="Palatino"/>
              <a:ea typeface="Palatino"/>
              <a:cs typeface="Palatino"/>
              <a:sym typeface="Palatino"/>
            </a:endParaRPr>
          </a:p>
          <a:p>
            <a:pPr marL="0" lvl="0" indent="0" algn="ctr" rtl="0">
              <a:spcBef>
                <a:spcPts val="0"/>
              </a:spcBef>
              <a:spcAft>
                <a:spcPts val="0"/>
              </a:spcAft>
              <a:buNone/>
            </a:pPr>
            <a:endParaRPr sz="3200" i="1" u="sng">
              <a:solidFill>
                <a:schemeClr val="lt1"/>
              </a:solidFill>
              <a:latin typeface="Palatino"/>
              <a:ea typeface="Palatino"/>
              <a:cs typeface="Palatino"/>
              <a:sym typeface="Palatino"/>
            </a:endParaRPr>
          </a:p>
          <a:p>
            <a:pPr marL="0" lvl="0" indent="0" algn="ctr" rtl="0">
              <a:spcBef>
                <a:spcPts val="0"/>
              </a:spcBef>
              <a:spcAft>
                <a:spcPts val="0"/>
              </a:spcAft>
              <a:buNone/>
            </a:pPr>
            <a:r>
              <a:rPr lang="en" sz="3200" i="1">
                <a:solidFill>
                  <a:schemeClr val="lt1"/>
                </a:solidFill>
                <a:latin typeface="Palatino"/>
                <a:ea typeface="Palatino"/>
                <a:cs typeface="Palatino"/>
                <a:sym typeface="Palatino"/>
              </a:rPr>
              <a:t>TCNJ 2027: Extending Our Excellence</a:t>
            </a:r>
            <a:endParaRPr sz="3200" i="1">
              <a:solidFill>
                <a:schemeClr val="lt1"/>
              </a:solidFill>
              <a:latin typeface="Calibri"/>
              <a:ea typeface="Calibri"/>
              <a:cs typeface="Calibri"/>
              <a:sym typeface="Calibri"/>
            </a:endParaRPr>
          </a:p>
        </p:txBody>
      </p:sp>
      <p:sp>
        <p:nvSpPr>
          <p:cNvPr id="183" name="Google Shape;183;p33"/>
          <p:cNvSpPr txBox="1">
            <a:spLocks noGrp="1"/>
          </p:cNvSpPr>
          <p:nvPr>
            <p:ph type="body" idx="1"/>
          </p:nvPr>
        </p:nvSpPr>
        <p:spPr>
          <a:xfrm>
            <a:off x="3081075" y="163475"/>
            <a:ext cx="5948400" cy="48921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Clr>
                <a:srgbClr val="293F6F"/>
              </a:buClr>
              <a:buSzPts val="1400"/>
              <a:buChar char="●"/>
            </a:pPr>
            <a:r>
              <a:rPr lang="en" sz="1400" b="1">
                <a:solidFill>
                  <a:srgbClr val="293F6F"/>
                </a:solidFill>
              </a:rPr>
              <a:t>Undergraduate Enrollment</a:t>
            </a:r>
            <a:r>
              <a:rPr lang="en" sz="1400">
                <a:solidFill>
                  <a:srgbClr val="293F6F"/>
                </a:solidFill>
              </a:rPr>
              <a:t>: TCNJ will educate more students from a wider range of backgrounds.</a:t>
            </a:r>
            <a:endParaRPr sz="1400">
              <a:solidFill>
                <a:srgbClr val="293F6F"/>
              </a:solidFill>
            </a:endParaRPr>
          </a:p>
          <a:p>
            <a:pPr marL="0" lvl="0" indent="0" algn="l" rtl="0">
              <a:spcBef>
                <a:spcPts val="0"/>
              </a:spcBef>
              <a:spcAft>
                <a:spcPts val="0"/>
              </a:spcAft>
              <a:buNone/>
            </a:pPr>
            <a:endParaRPr sz="1400">
              <a:solidFill>
                <a:srgbClr val="293F6F"/>
              </a:solidFill>
            </a:endParaRPr>
          </a:p>
          <a:p>
            <a:pPr marL="457200" lvl="0" indent="-317500" algn="l" rtl="0">
              <a:spcBef>
                <a:spcPts val="0"/>
              </a:spcBef>
              <a:spcAft>
                <a:spcPts val="0"/>
              </a:spcAft>
              <a:buClr>
                <a:srgbClr val="293F6F"/>
              </a:buClr>
              <a:buSzPts val="1400"/>
              <a:buChar char="●"/>
            </a:pPr>
            <a:r>
              <a:rPr lang="en" sz="1400" b="1">
                <a:solidFill>
                  <a:srgbClr val="293F6F"/>
                </a:solidFill>
              </a:rPr>
              <a:t>Curricular Experience</a:t>
            </a:r>
            <a:r>
              <a:rPr lang="en" sz="1400">
                <a:solidFill>
                  <a:srgbClr val="293F6F"/>
                </a:solidFill>
              </a:rPr>
              <a:t>: TCNJ will support the teacher- scholar model and deepen the impact, efficiency, and appeal of its curricular experiences.</a:t>
            </a:r>
            <a:endParaRPr sz="1400">
              <a:solidFill>
                <a:srgbClr val="293F6F"/>
              </a:solidFill>
            </a:endParaRPr>
          </a:p>
          <a:p>
            <a:pPr marL="0" lvl="0" indent="0" algn="l" rtl="0">
              <a:spcBef>
                <a:spcPts val="0"/>
              </a:spcBef>
              <a:spcAft>
                <a:spcPts val="0"/>
              </a:spcAft>
              <a:buNone/>
            </a:pPr>
            <a:endParaRPr sz="1400">
              <a:solidFill>
                <a:srgbClr val="293F6F"/>
              </a:solidFill>
            </a:endParaRPr>
          </a:p>
          <a:p>
            <a:pPr marL="457200" lvl="0" indent="-317500" algn="l" rtl="0">
              <a:spcBef>
                <a:spcPts val="0"/>
              </a:spcBef>
              <a:spcAft>
                <a:spcPts val="0"/>
              </a:spcAft>
              <a:buClr>
                <a:srgbClr val="293F6F"/>
              </a:buClr>
              <a:buSzPts val="1400"/>
              <a:buChar char="●"/>
            </a:pPr>
            <a:r>
              <a:rPr lang="en" sz="1400" b="1">
                <a:solidFill>
                  <a:srgbClr val="293F6F"/>
                </a:solidFill>
              </a:rPr>
              <a:t>Co-/Extra-curricular Experience</a:t>
            </a:r>
            <a:r>
              <a:rPr lang="en" sz="1400">
                <a:solidFill>
                  <a:srgbClr val="293F6F"/>
                </a:solidFill>
              </a:rPr>
              <a:t>: TCNJ will deepen the impact, efficiency, and appeal of its co- and extra- curricular experiences.</a:t>
            </a:r>
            <a:endParaRPr sz="1400">
              <a:solidFill>
                <a:srgbClr val="293F6F"/>
              </a:solidFill>
            </a:endParaRPr>
          </a:p>
          <a:p>
            <a:pPr marL="0" lvl="0" indent="0" algn="l" rtl="0">
              <a:spcBef>
                <a:spcPts val="0"/>
              </a:spcBef>
              <a:spcAft>
                <a:spcPts val="0"/>
              </a:spcAft>
              <a:buNone/>
            </a:pPr>
            <a:endParaRPr sz="1400">
              <a:solidFill>
                <a:srgbClr val="293F6F"/>
              </a:solidFill>
            </a:endParaRPr>
          </a:p>
          <a:p>
            <a:pPr marL="457200" lvl="0" indent="-317500" algn="l" rtl="0">
              <a:spcBef>
                <a:spcPts val="0"/>
              </a:spcBef>
              <a:spcAft>
                <a:spcPts val="0"/>
              </a:spcAft>
              <a:buClr>
                <a:srgbClr val="293F6F"/>
              </a:buClr>
              <a:buSzPts val="1400"/>
              <a:buChar char="●"/>
            </a:pPr>
            <a:r>
              <a:rPr lang="en" sz="1400" b="1">
                <a:solidFill>
                  <a:srgbClr val="293F6F"/>
                </a:solidFill>
              </a:rPr>
              <a:t>Lifelong Learners &amp; Community Impact</a:t>
            </a:r>
            <a:r>
              <a:rPr lang="en" sz="1400">
                <a:solidFill>
                  <a:srgbClr val="293F6F"/>
                </a:solidFill>
              </a:rPr>
              <a:t>: TCNJ will diversify its offerings to learners beyond the bachelor’s degree and, through education and engagement, will matter more to our state and community.</a:t>
            </a:r>
            <a:endParaRPr sz="1400">
              <a:solidFill>
                <a:srgbClr val="293F6F"/>
              </a:solidFill>
            </a:endParaRPr>
          </a:p>
          <a:p>
            <a:pPr marL="0" lvl="0" indent="0" algn="l" rtl="0">
              <a:spcBef>
                <a:spcPts val="0"/>
              </a:spcBef>
              <a:spcAft>
                <a:spcPts val="0"/>
              </a:spcAft>
              <a:buNone/>
            </a:pPr>
            <a:endParaRPr sz="1400">
              <a:solidFill>
                <a:srgbClr val="293F6F"/>
              </a:solidFill>
            </a:endParaRPr>
          </a:p>
          <a:p>
            <a:pPr marL="457200" lvl="0" indent="-317500" algn="l" rtl="0">
              <a:spcBef>
                <a:spcPts val="0"/>
              </a:spcBef>
              <a:spcAft>
                <a:spcPts val="0"/>
              </a:spcAft>
              <a:buClr>
                <a:srgbClr val="293F6F"/>
              </a:buClr>
              <a:buSzPts val="1400"/>
              <a:buChar char="●"/>
            </a:pPr>
            <a:r>
              <a:rPr lang="en" sz="1400" b="1">
                <a:solidFill>
                  <a:srgbClr val="293F6F"/>
                </a:solidFill>
              </a:rPr>
              <a:t>Foundation for Strategic Excellence</a:t>
            </a:r>
            <a:r>
              <a:rPr lang="en" sz="1400">
                <a:solidFill>
                  <a:srgbClr val="293F6F"/>
                </a:solidFill>
              </a:rPr>
              <a:t>: TCNJ will build capacity and operate to achieve educational excellence with financial sustainability.</a:t>
            </a:r>
            <a:endParaRPr sz="1400">
              <a:solidFill>
                <a:srgbClr val="293F6F"/>
              </a:solidFill>
            </a:endParaRPr>
          </a:p>
        </p:txBody>
      </p:sp>
      <p:sp>
        <p:nvSpPr>
          <p:cNvPr id="184" name="Google Shape;184;p33"/>
          <p:cNvSpPr/>
          <p:nvPr/>
        </p:nvSpPr>
        <p:spPr>
          <a:xfrm>
            <a:off x="3081075" y="2774900"/>
            <a:ext cx="5948400" cy="1031100"/>
          </a:xfrm>
          <a:prstGeom prst="flowChartAlternateProcess">
            <a:avLst/>
          </a:prstGeom>
          <a:noFill/>
          <a:ln w="38100"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3081075" y="1058600"/>
            <a:ext cx="5948400" cy="840300"/>
          </a:xfrm>
          <a:prstGeom prst="flowChartAlternateProcess">
            <a:avLst/>
          </a:prstGeom>
          <a:noFill/>
          <a:ln w="38100"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3081075" y="1990700"/>
            <a:ext cx="5948400" cy="692400"/>
          </a:xfrm>
          <a:prstGeom prst="flowChartAlternateProcess">
            <a:avLst/>
          </a:prstGeom>
          <a:noFill/>
          <a:ln w="38100" cap="flat" cmpd="sng">
            <a:solidFill>
              <a:srgbClr val="D3A6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434343"/>
      </a:dk2>
      <a:lt2>
        <a:srgbClr val="2E2E2E"/>
      </a:lt2>
      <a:accent1>
        <a:srgbClr val="A67A00"/>
      </a:accent1>
      <a:accent2>
        <a:srgbClr val="CE93D8"/>
      </a:accent2>
      <a:accent3>
        <a:srgbClr val="293F6F"/>
      </a:accent3>
      <a:accent4>
        <a:srgbClr val="FF9800"/>
      </a:accent4>
      <a:accent5>
        <a:srgbClr val="009668"/>
      </a:accent5>
      <a:accent6>
        <a:srgbClr val="FFFFFF"/>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1839</Words>
  <Application>Microsoft Office PowerPoint</Application>
  <PresentationFormat>On-screen Show (16:9)</PresentationFormat>
  <Paragraphs>314</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PT Sans Narrow</vt:lpstr>
      <vt:lpstr>Barlow Condensed</vt:lpstr>
      <vt:lpstr>Arial</vt:lpstr>
      <vt:lpstr>Calibri</vt:lpstr>
      <vt:lpstr>Open Sans</vt:lpstr>
      <vt:lpstr>Palatino</vt:lpstr>
      <vt:lpstr>Avenir</vt:lpstr>
      <vt:lpstr>Simple Light</vt:lpstr>
      <vt:lpstr>Tropic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lpstr>PowerPoint Presentation</vt:lpstr>
      <vt:lpstr>PowerPoint Presentation</vt:lpstr>
      <vt:lpstr>PowerPoint Presentation</vt:lpstr>
      <vt:lpstr>PowerPoint Presentation</vt:lpstr>
      <vt:lpstr>Center for Community Engagement  Community Engaged Learning Institute + Bonner Institute</vt:lpstr>
      <vt:lpstr>PowerPoint Presentation</vt:lpstr>
      <vt:lpstr>Faculty Engagement Opportunities</vt:lpstr>
      <vt:lpstr>PowerPoint Presentation</vt:lpstr>
      <vt:lpstr>PowerPoint Presentation</vt:lpstr>
      <vt:lpstr>PowerPoint Presentation</vt:lpstr>
      <vt:lpstr>PowerPoint Presentation</vt:lpstr>
      <vt:lpstr>CEL Designation Requirements &amp; Approval Process</vt:lpstr>
      <vt:lpstr>CEL Application Deadlines</vt:lpstr>
      <vt:lpstr>PowerPoint Presentation</vt:lpstr>
      <vt:lpstr>PowerPoint Presentation</vt:lpstr>
      <vt:lpstr>PowerPoint Presentation</vt:lpstr>
      <vt:lpstr>Discussion Question</vt:lpstr>
      <vt:lpstr>What’s Next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 Chung</dc:creator>
  <cp:lastModifiedBy>He Chung</cp:lastModifiedBy>
  <cp:revision>2</cp:revision>
  <dcterms:modified xsi:type="dcterms:W3CDTF">2023-02-16T21:06:29Z</dcterms:modified>
</cp:coreProperties>
</file>